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67" r:id="rId4"/>
    <p:sldId id="273" r:id="rId5"/>
    <p:sldId id="277" r:id="rId6"/>
    <p:sldId id="278" r:id="rId7"/>
    <p:sldId id="276" r:id="rId8"/>
    <p:sldId id="286" r:id="rId9"/>
    <p:sldId id="296" r:id="rId10"/>
    <p:sldId id="275" r:id="rId11"/>
    <p:sldId id="274" r:id="rId12"/>
    <p:sldId id="272" r:id="rId13"/>
    <p:sldId id="268" r:id="rId14"/>
    <p:sldId id="269" r:id="rId15"/>
    <p:sldId id="308" r:id="rId16"/>
    <p:sldId id="309" r:id="rId17"/>
    <p:sldId id="270" r:id="rId18"/>
    <p:sldId id="306" r:id="rId19"/>
    <p:sldId id="282" r:id="rId20"/>
    <p:sldId id="310" r:id="rId21"/>
    <p:sldId id="307" r:id="rId22"/>
    <p:sldId id="291" r:id="rId23"/>
    <p:sldId id="293" r:id="rId24"/>
    <p:sldId id="311" r:id="rId25"/>
    <p:sldId id="321" r:id="rId26"/>
    <p:sldId id="300" r:id="rId27"/>
    <p:sldId id="301" r:id="rId28"/>
    <p:sldId id="290" r:id="rId29"/>
    <p:sldId id="305" r:id="rId30"/>
    <p:sldId id="303" r:id="rId31"/>
    <p:sldId id="302" r:id="rId32"/>
    <p:sldId id="292" r:id="rId33"/>
    <p:sldId id="299" r:id="rId34"/>
    <p:sldId id="294" r:id="rId35"/>
    <p:sldId id="320" r:id="rId36"/>
    <p:sldId id="313" r:id="rId37"/>
    <p:sldId id="281" r:id="rId38"/>
    <p:sldId id="314" r:id="rId39"/>
    <p:sldId id="289" r:id="rId40"/>
    <p:sldId id="312" r:id="rId41"/>
    <p:sldId id="283" r:id="rId42"/>
    <p:sldId id="315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70C0"/>
    <a:srgbClr val="DAB000"/>
    <a:srgbClr val="FFCC00"/>
    <a:srgbClr val="FCD605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Tmon몬소리 Black" panose="02000A03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Tmon몬소리 Black" panose="02000A0300000000000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CD60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6-4AE5-A9EA-3A379FA8114B}"/>
              </c:ext>
            </c:extLst>
          </c:dPt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6-4AE5-A9EA-3A379FA81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5D0B7-7A34-4141-B619-565ABA090E9F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2971-9D19-46DF-A362-DC3D4B331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99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86D9-C68F-72D9-7B37-5E516AE7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27BF6-7901-D632-FBF3-5E0EAFBE1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6EFDC-6E78-9298-D126-57895FAC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F4C5-6269-4C3F-B51F-7386A52539DC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0D3A2-5475-F0D9-C993-A48398CC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59E66-03B3-8913-FD0B-835639A4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5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9AA0A-D1B0-87BA-4AC7-13562B73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CEB7A-6308-2E76-E2A9-B1E40162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15087-028B-C5B9-59DE-4F629124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A06E-3227-49AB-8D0B-E84DEA0BB31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7BC26-AE24-DB1A-76E5-5EADADFF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CA6B4-D633-7F2E-72A3-FA7DC30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3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BA7FE-43F9-2493-2F33-244D08FA8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28D48-961F-2A99-EBE8-0BEA2710E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A3477-7082-0117-7418-CA7395E6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667-8EF0-43A3-80D1-93E9C8BB143F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8320-C218-B9C9-584D-4CBE0CE7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1C48B-76BB-8C37-C93F-060C79C6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8857F-B589-BAB4-FD5A-38AAB69B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AEEDE-F597-C3CF-A67C-EE47FEDC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A88BF-F8DF-52DC-41E5-B4D48ABD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D81C-923D-43EE-AEA5-03B928F85CBF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A14F6-EDCF-3EA3-249E-C8D0E44E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5EC92-339E-5617-7A56-72D2F7F8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92E4502F-B8E7-4331-8A3A-85CB07892E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83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6F6B5-8529-8895-8800-A51E4FAE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61E58-03AE-4F35-29AD-9C5C4F55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E2A0E-F624-5CA3-4AEB-7FBA446D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BFC9-CDAA-434B-9A56-70807BE6AA0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D66B-C8F0-D82F-099E-48DBBE98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4B361-C77D-157A-B5D4-C2C7F41A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1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C202-AFC5-70DC-CBB3-0EC6D4B0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A461A-55E7-1CA9-1FEF-1BBEB9F25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0BFCB-1EAE-B165-605E-2958CBDE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BD06E-9850-639C-8B7B-FECEC21D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4C98-5749-42E1-82AC-F658A5D02777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3A20F-84E9-CD09-62CB-7277D99C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EC681-3FCC-B51B-BEFF-16BE84C9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C381A-129B-7D10-D515-BBD72813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23BDD-F9AE-5FA3-DC59-48BA7D516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E82B1F-234C-3510-4477-EFCAB61E1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FEEA4E-CF04-055D-FA5B-C9AF794F3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BB3FBC-A6C5-BDA5-67A0-F2919AE5E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4A7339-1F07-D155-B6C0-7ECFC423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1E902-E456-4604-9858-7F46DC518653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952A53-EC99-D058-E83E-2133ADF4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B7D22C-20E8-C935-7395-193D109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2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0282D-FA16-E10C-FF9C-31873662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039891-5683-A770-36E9-11839E35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0EBE3-9554-4980-A510-EAD6402CB307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EE87AF-7C7A-BB16-23EE-5C14FDC3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52CD8-9E4C-AAA2-82F8-FFC2850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9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D02435-9805-7D4A-AF76-40AC042A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B982-C288-4B38-89A0-0AD9DF6C8EA0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DE3876-DF3A-1C2F-154A-B7F4ABFF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4BBA-4039-92A1-2828-F2A3BF22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8215E-5E64-9190-180B-EA14C2CE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FD5F7-D4D8-3B42-C20E-7E6C7E41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5880B-5794-CC0A-D11C-90E28D29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BEE4C-A3B1-C7A7-E656-14277EF1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8BB4-2EA0-46FD-85B2-6F4BB242C244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E5B1B8-6A6B-A4C2-E210-588152B4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6C758-664A-8F3E-C033-32E80E5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4952A-42CE-5570-F643-FDCDC36E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BD763B-AED9-9908-BD04-9B06B62A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F92FD7-6CF7-5460-B532-C3E4A4B05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72487-30E9-51F1-5082-3A229641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F078-0D41-4D4B-AA8B-9D77DB91A000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DD8A5-EA22-72F2-5035-A82D535F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60F08-6904-3559-CDD4-EDFDDF2F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6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2B99D1-CB4C-635D-BDC9-AB25FAD7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4871CD-A377-67E6-F00C-92DF3B04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2EF25-A52E-97A1-2AFB-3F96D0DC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8A95F-E38D-4717-B017-47F9AEEB0BB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44AE2-4171-2FFD-DC84-9534A1F44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D1AF-96E6-C8D1-CC41-72C3B8402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9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7.mp4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8.mp4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192.168.11.68:8000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03458-4218-ECBE-949D-6761148A666D}"/>
              </a:ext>
            </a:extLst>
          </p:cNvPr>
          <p:cNvSpPr txBox="1"/>
          <p:nvPr/>
        </p:nvSpPr>
        <p:spPr>
          <a:xfrm>
            <a:off x="-354564" y="1958762"/>
            <a:ext cx="6857331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알파코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3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8AD69B-C4A4-5998-DE79-6EF8CB9EE87F}"/>
              </a:ext>
            </a:extLst>
          </p:cNvPr>
          <p:cNvGrpSpPr/>
          <p:nvPr/>
        </p:nvGrpSpPr>
        <p:grpSpPr>
          <a:xfrm>
            <a:off x="6300429" y="3869086"/>
            <a:ext cx="3914808" cy="447371"/>
            <a:chOff x="6300429" y="3866638"/>
            <a:chExt cx="3914808" cy="4473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98542-5E04-EE53-27DB-833444BFB842}"/>
                </a:ext>
              </a:extLst>
            </p:cNvPr>
            <p:cNvSpPr/>
            <p:nvPr/>
          </p:nvSpPr>
          <p:spPr>
            <a:xfrm>
              <a:off x="6300429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김도현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372C51-5080-A208-CF7F-84906185DC8E}"/>
                </a:ext>
              </a:extLst>
            </p:cNvPr>
            <p:cNvSpPr/>
            <p:nvPr/>
          </p:nvSpPr>
          <p:spPr>
            <a:xfrm>
              <a:off x="7279131" y="3866638"/>
              <a:ext cx="978702" cy="4473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srgbClr val="FCD60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노아윤</a:t>
              </a:r>
              <a:endParaRPr lang="ko-KR" altLang="en-US" b="1" dirty="0">
                <a:ln w="19050">
                  <a:noFill/>
                </a:ln>
                <a:solidFill>
                  <a:srgbClr val="FCD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C70E46-2000-1891-8349-8C0C4D136611}"/>
                </a:ext>
              </a:extLst>
            </p:cNvPr>
            <p:cNvSpPr/>
            <p:nvPr/>
          </p:nvSpPr>
          <p:spPr>
            <a:xfrm>
              <a:off x="8257833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송기훈</a:t>
              </a:r>
              <a:endParaRPr lang="en-US" altLang="ko-KR" b="1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09DA07-D4E7-C09B-C613-93FF31B02DD8}"/>
                </a:ext>
              </a:extLst>
            </p:cNvPr>
            <p:cNvSpPr/>
            <p:nvPr/>
          </p:nvSpPr>
          <p:spPr>
            <a:xfrm>
              <a:off x="9236535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황민규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848732" y="2543200"/>
            <a:ext cx="863742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 </a:t>
            </a:r>
            <a:r>
              <a:rPr lang="en-US" altLang="ko-KR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</a:t>
            </a:r>
            <a:r>
              <a:rPr lang="ko-KR" altLang="en-US" sz="8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endParaRPr lang="en-US" altLang="ko-KR" sz="8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D8C31E-7399-97E2-4227-D4E546051786}"/>
              </a:ext>
            </a:extLst>
          </p:cNvPr>
          <p:cNvCxnSpPr>
            <a:cxnSpLocks/>
          </p:cNvCxnSpPr>
          <p:nvPr/>
        </p:nvCxnSpPr>
        <p:spPr>
          <a:xfrm>
            <a:off x="4493854" y="386663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412012-E890-861D-842D-F6EAF7DE7232}"/>
              </a:ext>
            </a:extLst>
          </p:cNvPr>
          <p:cNvCxnSpPr>
            <a:cxnSpLocks/>
          </p:cNvCxnSpPr>
          <p:nvPr/>
        </p:nvCxnSpPr>
        <p:spPr>
          <a:xfrm>
            <a:off x="2131845" y="251275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44919-3CF7-1D1F-91BA-BD75AB9DF24C}"/>
              </a:ext>
            </a:extLst>
          </p:cNvPr>
          <p:cNvGrpSpPr/>
          <p:nvPr/>
        </p:nvGrpSpPr>
        <p:grpSpPr>
          <a:xfrm>
            <a:off x="9401319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D5F6E9AA-17AD-3C3A-69C6-59B8A85369E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DAD16F57-925A-659B-D26B-1C2006F09A87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3" name="표 45">
            <a:extLst>
              <a:ext uri="{FF2B5EF4-FFF2-40B4-BE49-F238E27FC236}">
                <a16:creationId xmlns:a16="http://schemas.microsoft.com/office/drawing/2014/main" id="{561F1C06-8723-B3D7-6B0A-C21FF1387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17811"/>
              </p:ext>
            </p:extLst>
          </p:nvPr>
        </p:nvGraphicFramePr>
        <p:xfrm>
          <a:off x="1569402" y="1509055"/>
          <a:ext cx="9249120" cy="4690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520">
                  <a:extLst>
                    <a:ext uri="{9D8B030D-6E8A-4147-A177-3AD203B41FA5}">
                      <a16:colId xmlns:a16="http://schemas.microsoft.com/office/drawing/2014/main" val="2934050938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117555955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670796116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663381480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1712934347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408137464"/>
                    </a:ext>
                  </a:extLst>
                </a:gridCol>
              </a:tblGrid>
              <a:tr h="75931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6191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AWS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AMD- EPYC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7R32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(24G)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51215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Kaggle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(16G)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73018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Colab</a:t>
                      </a:r>
                      <a:r>
                        <a:rPr lang="en-US" altLang="ko-KR" sz="1600" b="1" dirty="0"/>
                        <a:t> + 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80G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(40G)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733086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Local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I5-13600k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RXT 3070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Window 11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611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A9574-B7E5-4C7B-136C-C8F09798E06D}"/>
              </a:ext>
            </a:extLst>
          </p:cNvPr>
          <p:cNvSpPr txBox="1"/>
          <p:nvPr/>
        </p:nvSpPr>
        <p:spPr>
          <a:xfrm>
            <a:off x="1569402" y="1064140"/>
            <a:ext cx="50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개발환경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93C61F-B393-B011-66DF-23AE971A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5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65C81D-5F75-7A34-7A4E-DFC3DAF95E04}"/>
              </a:ext>
            </a:extLst>
          </p:cNvPr>
          <p:cNvGrpSpPr/>
          <p:nvPr/>
        </p:nvGrpSpPr>
        <p:grpSpPr>
          <a:xfrm>
            <a:off x="10329396" y="98816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EA7A1B7D-9EA9-CF7D-E47E-B3451D2D933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5D45FDA-3680-E432-F9C3-CDB7D61F26B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7" name="그림 1116">
            <a:extLst>
              <a:ext uri="{FF2B5EF4-FFF2-40B4-BE49-F238E27FC236}">
                <a16:creationId xmlns:a16="http://schemas.microsoft.com/office/drawing/2014/main" id="{3CB7BEB4-2062-2F8F-2681-BE03E0A6D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5898" y="1023993"/>
            <a:ext cx="3464279" cy="342622"/>
          </a:xfrm>
          <a:prstGeom prst="rect">
            <a:avLst/>
          </a:prstGeom>
        </p:spPr>
      </p:pic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177826" y="1460819"/>
            <a:ext cx="1767206" cy="860266"/>
            <a:chOff x="5828180" y="1434977"/>
            <a:chExt cx="1767206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5828180" y="1533311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pPr algn="ctr"/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9"/>
            <a:ext cx="2237059" cy="918006"/>
            <a:chOff x="2594067" y="4126014"/>
            <a:chExt cx="906221" cy="636097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44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 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37384" y="3400676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900629" y="5105362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pic>
        <p:nvPicPr>
          <p:cNvPr id="1191" name="Picture 11">
            <a:extLst>
              <a:ext uri="{FF2B5EF4-FFF2-40B4-BE49-F238E27FC236}">
                <a16:creationId xmlns:a16="http://schemas.microsoft.com/office/drawing/2014/main" id="{3D7182E0-A5AA-3CF4-93C2-2A4DF1E1E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0178" y="1043130"/>
            <a:ext cx="4347083" cy="1384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실제목소리_질문">
            <a:hlinkClick r:id="" action="ppaction://media"/>
            <a:extLst>
              <a:ext uri="{FF2B5EF4-FFF2-40B4-BE49-F238E27FC236}">
                <a16:creationId xmlns:a16="http://schemas.microsoft.com/office/drawing/2014/main" id="{B36C063D-8322-BF6D-BEDF-535B60F734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5570" y="903307"/>
            <a:ext cx="487363" cy="487363"/>
          </a:xfrm>
          <a:prstGeom prst="rect">
            <a:avLst/>
          </a:prstGeom>
        </p:spPr>
      </p:pic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6FB18774-59EC-93FC-520C-AEEC998801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89930" y="4645993"/>
            <a:ext cx="487362" cy="48736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64" fill="hold"/>
                                        <p:tgtEl>
                                          <p:spTgt spid="1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976">
                <p:cTn id="23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7550E5-5EF6-E5CC-7723-6EB88E3FE7D2}"/>
              </a:ext>
            </a:extLst>
          </p:cNvPr>
          <p:cNvGrpSpPr/>
          <p:nvPr/>
        </p:nvGrpSpPr>
        <p:grpSpPr>
          <a:xfrm>
            <a:off x="11374424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B5B8B33C-18BF-0926-3B59-5B00C814821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1CD69A0-0185-AFF5-A41B-6BE1BC994B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08152C4-44C7-7E29-5DF5-98C1BE3C0696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0B4C-750A-00B9-1517-49E9DF3FC257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DE0F202-CF26-B48C-8E51-D39809A51AB4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710C55-0C7E-734E-CC0F-3784FA3197C5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D4B20B-333C-DC70-FFF4-7F71DA94A137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CCDC31A-FF6A-56AC-1B1C-2C06FFD9AD87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D998F28-7EFF-9DBD-7B59-0F89688BBB5E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7EC175B-40A0-3310-3565-F9CC179F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AE26940-194C-54F4-D205-C0D9A207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1059" name="그림 1058">
            <a:extLst>
              <a:ext uri="{FF2B5EF4-FFF2-40B4-BE49-F238E27FC236}">
                <a16:creationId xmlns:a16="http://schemas.microsoft.com/office/drawing/2014/main" id="{282163D9-DC21-9A1F-BE85-D23C89C4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76A69BFE-CAB2-0720-7155-4D775156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DCAEB19E-FF7B-247C-EDC6-F59BEF5A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066" name="직각 삼각형 1065">
            <a:extLst>
              <a:ext uri="{FF2B5EF4-FFF2-40B4-BE49-F238E27FC236}">
                <a16:creationId xmlns:a16="http://schemas.microsoft.com/office/drawing/2014/main" id="{B88B0112-E6F6-837F-68A2-084829085F66}"/>
              </a:ext>
            </a:extLst>
          </p:cNvPr>
          <p:cNvSpPr/>
          <p:nvPr/>
        </p:nvSpPr>
        <p:spPr>
          <a:xfrm flipH="1">
            <a:off x="3237984" y="3210273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7" name="직각 삼각형 1066">
            <a:extLst>
              <a:ext uri="{FF2B5EF4-FFF2-40B4-BE49-F238E27FC236}">
                <a16:creationId xmlns:a16="http://schemas.microsoft.com/office/drawing/2014/main" id="{01104E9A-F513-4AB5-94A0-4EBC7CCB0356}"/>
              </a:ext>
            </a:extLst>
          </p:cNvPr>
          <p:cNvSpPr/>
          <p:nvPr/>
        </p:nvSpPr>
        <p:spPr>
          <a:xfrm flipH="1">
            <a:off x="7031585" y="3204254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8" name="직각 삼각형 1067">
            <a:extLst>
              <a:ext uri="{FF2B5EF4-FFF2-40B4-BE49-F238E27FC236}">
                <a16:creationId xmlns:a16="http://schemas.microsoft.com/office/drawing/2014/main" id="{99313B2A-302F-5A41-52A6-C0BC7B270EE0}"/>
              </a:ext>
            </a:extLst>
          </p:cNvPr>
          <p:cNvSpPr/>
          <p:nvPr/>
        </p:nvSpPr>
        <p:spPr>
          <a:xfrm flipH="1">
            <a:off x="10897768" y="3203897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51546-8979-32C1-3B44-D5452C7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B880D-0712-17A3-F771-F772051B4C65}"/>
              </a:ext>
            </a:extLst>
          </p:cNvPr>
          <p:cNvSpPr/>
          <p:nvPr/>
        </p:nvSpPr>
        <p:spPr>
          <a:xfrm>
            <a:off x="924595" y="4134546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3BED13-10C0-C8E5-90FE-7A1258E5CD31}"/>
              </a:ext>
            </a:extLst>
          </p:cNvPr>
          <p:cNvSpPr/>
          <p:nvPr/>
        </p:nvSpPr>
        <p:spPr>
          <a:xfrm>
            <a:off x="924595" y="3086380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227229-E76D-8994-AE79-6F0AFCFE3330}"/>
              </a:ext>
            </a:extLst>
          </p:cNvPr>
          <p:cNvSpPr/>
          <p:nvPr/>
        </p:nvSpPr>
        <p:spPr>
          <a:xfrm>
            <a:off x="924595" y="2047084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737FB89-884F-0788-5D4C-6AA57DD08106}"/>
              </a:ext>
            </a:extLst>
          </p:cNvPr>
          <p:cNvSpPr/>
          <p:nvPr/>
        </p:nvSpPr>
        <p:spPr>
          <a:xfrm>
            <a:off x="1993369" y="2043208"/>
            <a:ext cx="913183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786A2-3768-2B41-54F1-319F63D7508A}"/>
              </a:ext>
            </a:extLst>
          </p:cNvPr>
          <p:cNvGrpSpPr/>
          <p:nvPr/>
        </p:nvGrpSpPr>
        <p:grpSpPr>
          <a:xfrm>
            <a:off x="1829691" y="2142779"/>
            <a:ext cx="8908311" cy="461643"/>
            <a:chOff x="556151" y="2432024"/>
            <a:chExt cx="10229901" cy="65257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9061256-FA5C-7497-3831-F8313500BF86}"/>
                </a:ext>
              </a:extLst>
            </p:cNvPr>
            <p:cNvSpPr/>
            <p:nvPr/>
          </p:nvSpPr>
          <p:spPr>
            <a:xfrm>
              <a:off x="556151" y="2432024"/>
              <a:ext cx="2013756" cy="64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팀장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0E39B9-1726-AE3D-E469-71F29A0CBF09}"/>
                </a:ext>
              </a:extLst>
            </p:cNvPr>
            <p:cNvSpPr/>
            <p:nvPr/>
          </p:nvSpPr>
          <p:spPr>
            <a:xfrm>
              <a:off x="2430165" y="2499338"/>
              <a:ext cx="8355887" cy="585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일정 관리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MIT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Fine-Tuning,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Retrieval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704221-0520-F3D1-C6F6-45CB4C112ACE}"/>
              </a:ext>
            </a:extLst>
          </p:cNvPr>
          <p:cNvSpPr/>
          <p:nvPr/>
        </p:nvSpPr>
        <p:spPr>
          <a:xfrm>
            <a:off x="1993369" y="1089160"/>
            <a:ext cx="913183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팀 구성 및 역할</a:t>
            </a:r>
            <a:endParaRPr lang="ko-KR" altLang="en-US" sz="1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03ACC3-CDAF-3462-7619-F6A9B846ED3E}"/>
              </a:ext>
            </a:extLst>
          </p:cNvPr>
          <p:cNvSpPr/>
          <p:nvPr/>
        </p:nvSpPr>
        <p:spPr>
          <a:xfrm>
            <a:off x="-512961" y="1169343"/>
            <a:ext cx="640587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역할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FFD752-A3F2-2484-780B-184FAE54E343}"/>
              </a:ext>
            </a:extLst>
          </p:cNvPr>
          <p:cNvSpPr/>
          <p:nvPr/>
        </p:nvSpPr>
        <p:spPr>
          <a:xfrm>
            <a:off x="4724625" y="1185121"/>
            <a:ext cx="452404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담당 업무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22B4C7-629A-9353-882C-9E96D933DDC9}"/>
              </a:ext>
            </a:extLst>
          </p:cNvPr>
          <p:cNvSpPr/>
          <p:nvPr/>
        </p:nvSpPr>
        <p:spPr>
          <a:xfrm>
            <a:off x="831347" y="2175826"/>
            <a:ext cx="13064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노아윤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E667C6-973F-0295-92A5-0C2032A0D86A}"/>
              </a:ext>
            </a:extLst>
          </p:cNvPr>
          <p:cNvSpPr/>
          <p:nvPr/>
        </p:nvSpPr>
        <p:spPr>
          <a:xfrm>
            <a:off x="825251" y="3217284"/>
            <a:ext cx="1308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김도현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B59AD5-E91D-298A-CEC4-D7EF3ED80289}"/>
              </a:ext>
            </a:extLst>
          </p:cNvPr>
          <p:cNvSpPr/>
          <p:nvPr/>
        </p:nvSpPr>
        <p:spPr>
          <a:xfrm>
            <a:off x="598927" y="4269467"/>
            <a:ext cx="17591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송기훈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DAEB5F4-0CE4-587B-B4F2-891A82526855}"/>
              </a:ext>
            </a:extLst>
          </p:cNvPr>
          <p:cNvSpPr/>
          <p:nvPr/>
        </p:nvSpPr>
        <p:spPr>
          <a:xfrm>
            <a:off x="2049073" y="4127913"/>
            <a:ext cx="9076126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671C3A7-5435-E675-E977-C6CBDA385AD2}"/>
              </a:ext>
            </a:extLst>
          </p:cNvPr>
          <p:cNvSpPr/>
          <p:nvPr/>
        </p:nvSpPr>
        <p:spPr>
          <a:xfrm>
            <a:off x="2008433" y="3081155"/>
            <a:ext cx="9116767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7192E1-3A6A-4EF8-3F6C-54FBF9335A60}"/>
              </a:ext>
            </a:extLst>
          </p:cNvPr>
          <p:cNvSpPr/>
          <p:nvPr/>
        </p:nvSpPr>
        <p:spPr>
          <a:xfrm>
            <a:off x="3513482" y="3037872"/>
            <a:ext cx="835588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model ( JETS ) Fine-Tuning, MIT Fine-Tuning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데이터 수집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∙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가공 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BE2DB-A054-F279-016B-7E792093B560}"/>
              </a:ext>
            </a:extLst>
          </p:cNvPr>
          <p:cNvSpPr/>
          <p:nvPr/>
        </p:nvSpPr>
        <p:spPr>
          <a:xfrm>
            <a:off x="-1391140" y="3191857"/>
            <a:ext cx="8105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294E40-4CF7-51C9-CC8C-FC9997488BDA}"/>
              </a:ext>
            </a:extLst>
          </p:cNvPr>
          <p:cNvSpPr/>
          <p:nvPr/>
        </p:nvSpPr>
        <p:spPr>
          <a:xfrm>
            <a:off x="3513482" y="4277119"/>
            <a:ext cx="82397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 Fine-Tuning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Whisper Pipeline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AWS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가상환경 구축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81889F-7489-4698-D773-0912372B19F1}"/>
              </a:ext>
            </a:extLst>
          </p:cNvPr>
          <p:cNvSpPr/>
          <p:nvPr/>
        </p:nvSpPr>
        <p:spPr>
          <a:xfrm>
            <a:off x="-1362988" y="4243513"/>
            <a:ext cx="8105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4F76674-3321-1A90-CB0E-C19F8EE49347}"/>
              </a:ext>
            </a:extLst>
          </p:cNvPr>
          <p:cNvCxnSpPr>
            <a:cxnSpLocks/>
          </p:cNvCxnSpPr>
          <p:nvPr/>
        </p:nvCxnSpPr>
        <p:spPr>
          <a:xfrm>
            <a:off x="3202066" y="109581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4A28647-EF69-CC69-C3FD-7B519BC8349F}"/>
              </a:ext>
            </a:extLst>
          </p:cNvPr>
          <p:cNvCxnSpPr>
            <a:cxnSpLocks/>
          </p:cNvCxnSpPr>
          <p:nvPr/>
        </p:nvCxnSpPr>
        <p:spPr>
          <a:xfrm>
            <a:off x="3202066" y="2043208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35B4FBF-8A76-CE34-8009-0EA823BB1C0F}"/>
              </a:ext>
            </a:extLst>
          </p:cNvPr>
          <p:cNvCxnSpPr>
            <a:cxnSpLocks/>
          </p:cNvCxnSpPr>
          <p:nvPr/>
        </p:nvCxnSpPr>
        <p:spPr>
          <a:xfrm>
            <a:off x="3202066" y="3081155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7223569-15CD-B146-F2A5-CECBBAF4A6F6}"/>
              </a:ext>
            </a:extLst>
          </p:cNvPr>
          <p:cNvCxnSpPr>
            <a:cxnSpLocks/>
          </p:cNvCxnSpPr>
          <p:nvPr/>
        </p:nvCxnSpPr>
        <p:spPr>
          <a:xfrm>
            <a:off x="3202895" y="414044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488DD5-5E0C-BC25-3033-5E069B26712B}"/>
              </a:ext>
            </a:extLst>
          </p:cNvPr>
          <p:cNvGrpSpPr/>
          <p:nvPr/>
        </p:nvGrpSpPr>
        <p:grpSpPr>
          <a:xfrm>
            <a:off x="624821" y="5109593"/>
            <a:ext cx="11108083" cy="783356"/>
            <a:chOff x="624821" y="5268089"/>
            <a:chExt cx="11108083" cy="78335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378A34B-2FE7-36F3-1064-857B45327815}"/>
                </a:ext>
              </a:extLst>
            </p:cNvPr>
            <p:cNvSpPr/>
            <p:nvPr/>
          </p:nvSpPr>
          <p:spPr>
            <a:xfrm>
              <a:off x="931093" y="5312794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D33DA96C-5C57-BCD5-55A4-E641816F733B}"/>
                </a:ext>
              </a:extLst>
            </p:cNvPr>
            <p:cNvSpPr/>
            <p:nvPr/>
          </p:nvSpPr>
          <p:spPr>
            <a:xfrm>
              <a:off x="2021408" y="5309158"/>
              <a:ext cx="9103791" cy="721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6CB47D2-75F0-26FD-C68C-7E3F9A03D660}"/>
                </a:ext>
              </a:extLst>
            </p:cNvPr>
            <p:cNvSpPr/>
            <p:nvPr/>
          </p:nvSpPr>
          <p:spPr>
            <a:xfrm>
              <a:off x="3493162" y="5268089"/>
              <a:ext cx="8239742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Wav2Lip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Fine-Tuning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TOXIC Pipeline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구축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제작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기획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TTS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생성  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88B687-CD71-0EC8-D45B-7904E9EB0FCE}"/>
                </a:ext>
              </a:extLst>
            </p:cNvPr>
            <p:cNvSpPr/>
            <p:nvPr/>
          </p:nvSpPr>
          <p:spPr>
            <a:xfrm>
              <a:off x="1504373" y="5442690"/>
              <a:ext cx="23205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팀원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DD59EA-D43F-EF43-A85D-255BF7FBF07E}"/>
                </a:ext>
              </a:extLst>
            </p:cNvPr>
            <p:cNvSpPr/>
            <p:nvPr/>
          </p:nvSpPr>
          <p:spPr>
            <a:xfrm>
              <a:off x="624821" y="5439927"/>
              <a:ext cx="1759104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황민규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A37AF46-65EE-AEF8-8BE9-6A3848659BDC}"/>
                </a:ext>
              </a:extLst>
            </p:cNvPr>
            <p:cNvCxnSpPr>
              <a:cxnSpLocks/>
            </p:cNvCxnSpPr>
            <p:nvPr/>
          </p:nvCxnSpPr>
          <p:spPr>
            <a:xfrm>
              <a:off x="3193572" y="5324755"/>
              <a:ext cx="0" cy="710481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0A1F-E702-9DC7-79A8-B378A75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6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54001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절차 및 방법</a:t>
            </a:r>
            <a:endParaRPr lang="ko-KR" altLang="en-US" sz="16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A84B38-3F0F-EFDE-0066-9F789E895FA4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A61AE1-4DC2-72BA-1C2A-3166210BD74A}"/>
              </a:ext>
            </a:extLst>
          </p:cNvPr>
          <p:cNvSpPr/>
          <p:nvPr/>
        </p:nvSpPr>
        <p:spPr>
          <a:xfrm>
            <a:off x="2732421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CD4C34-9795-18A8-651A-AEBD7E32DAD4}"/>
              </a:ext>
            </a:extLst>
          </p:cNvPr>
          <p:cNvSpPr/>
          <p:nvPr/>
        </p:nvSpPr>
        <p:spPr>
          <a:xfrm>
            <a:off x="4270632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자유형 23">
            <a:extLst>
              <a:ext uri="{FF2B5EF4-FFF2-40B4-BE49-F238E27FC236}">
                <a16:creationId xmlns:a16="http://schemas.microsoft.com/office/drawing/2014/main" id="{236A5E38-E418-BBA1-EA8F-8230A25508A2}"/>
              </a:ext>
            </a:extLst>
          </p:cNvPr>
          <p:cNvSpPr>
            <a:spLocks/>
          </p:cNvSpPr>
          <p:nvPr/>
        </p:nvSpPr>
        <p:spPr bwMode="auto">
          <a:xfrm>
            <a:off x="4391666" y="4830463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5CA306-042B-D645-B448-3B98FC7B6121}"/>
              </a:ext>
            </a:extLst>
          </p:cNvPr>
          <p:cNvSpPr/>
          <p:nvPr/>
        </p:nvSpPr>
        <p:spPr>
          <a:xfrm>
            <a:off x="2512663" y="269896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25178A66-1196-C660-7000-B057B027634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30552" y="282858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778B6-C806-84F0-5ED7-3F7D92DB1C2B}"/>
              </a:ext>
            </a:extLst>
          </p:cNvPr>
          <p:cNvCxnSpPr>
            <a:cxnSpLocks/>
            <a:stCxn id="59" idx="4"/>
            <a:endCxn id="28" idx="0"/>
          </p:cNvCxnSpPr>
          <p:nvPr/>
        </p:nvCxnSpPr>
        <p:spPr>
          <a:xfrm>
            <a:off x="2769681" y="3212997"/>
            <a:ext cx="0" cy="6305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B11E6B4-77F9-EA23-C562-24A8D0D92CB1}"/>
              </a:ext>
            </a:extLst>
          </p:cNvPr>
          <p:cNvSpPr/>
          <p:nvPr/>
        </p:nvSpPr>
        <p:spPr>
          <a:xfrm>
            <a:off x="4487544" y="3862736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83D271-D12D-39A7-FBC0-2E88747C6788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>
            <a:off x="4524804" y="4258736"/>
            <a:ext cx="2846" cy="4262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212456-419A-E35B-AD86-0A8002B21F23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28C59C-A97C-CB17-0960-18EAB2B58475}"/>
              </a:ext>
            </a:extLst>
          </p:cNvPr>
          <p:cNvSpPr/>
          <p:nvPr/>
        </p:nvSpPr>
        <p:spPr>
          <a:xfrm>
            <a:off x="7583158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2DCCAA8-EE84-C7DC-195C-CA1E1B5D95BA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F79B7E4-3372-53C1-1200-4BAE4A6EA017}"/>
              </a:ext>
            </a:extLst>
          </p:cNvPr>
          <p:cNvCxnSpPr>
            <a:cxnSpLocks/>
            <a:stCxn id="36" idx="4"/>
            <a:endCxn id="34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01456E-D2E8-983B-AB56-1B0B60F52C6E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7930D29-4B9B-8765-3D06-BBFF8A31153E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7839512" y="4239587"/>
            <a:ext cx="664" cy="4453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A15B620-73E4-6905-2887-1DB60C6F32B7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4033F1-FC95-0B9D-AB1B-89CD424DB937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BCC8B3-4FC9-89E3-9E31-A450A771AD8F}"/>
              </a:ext>
            </a:extLst>
          </p:cNvPr>
          <p:cNvCxnSpPr>
            <a:cxnSpLocks/>
            <a:stCxn id="41" idx="4"/>
            <a:endCxn id="40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36">
            <a:extLst>
              <a:ext uri="{FF2B5EF4-FFF2-40B4-BE49-F238E27FC236}">
                <a16:creationId xmlns:a16="http://schemas.microsoft.com/office/drawing/2014/main" id="{F863C570-3717-4552-C8BC-9DD2A19A8935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8787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12FD89A1-52B2-7079-4EE6-EB16F2A95F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63303" y="4817323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DF362943-3C42-88B0-F535-D68E537E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990659C-FFCD-4E72-7450-382D679E0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D26CA59B-0907-7325-4D44-0282C6F22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EEDBE244-86B9-6041-446E-75C33B943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9">
            <a:extLst>
              <a:ext uri="{FF2B5EF4-FFF2-40B4-BE49-F238E27FC236}">
                <a16:creationId xmlns:a16="http://schemas.microsoft.com/office/drawing/2014/main" id="{5BDC0D21-CAE5-6060-1EBA-D2241864FE0B}"/>
              </a:ext>
            </a:extLst>
          </p:cNvPr>
          <p:cNvSpPr>
            <a:spLocks/>
          </p:cNvSpPr>
          <p:nvPr/>
        </p:nvSpPr>
        <p:spPr bwMode="auto">
          <a:xfrm>
            <a:off x="9804568" y="28923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12FED2-DFD6-5347-CC4D-73FCB38A00A5}"/>
              </a:ext>
            </a:extLst>
          </p:cNvPr>
          <p:cNvSpPr/>
          <p:nvPr/>
        </p:nvSpPr>
        <p:spPr>
          <a:xfrm>
            <a:off x="1418794" y="1365428"/>
            <a:ext cx="2565082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∙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23.04.29 ~ 23.05.08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립싱크 이미지 데이터 수집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용 개인 목소리 데이터 녹음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0CFCBA-0F67-72E0-52A7-B141D0414B1E}"/>
              </a:ext>
            </a:extLst>
          </p:cNvPr>
          <p:cNvSpPr/>
          <p:nvPr/>
        </p:nvSpPr>
        <p:spPr>
          <a:xfrm>
            <a:off x="4813459" y="1345294"/>
            <a:ext cx="232721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TTS 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23.05.15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Fine-Tuning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데이터 수집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A954BD-94F4-9EA1-F226-FD70C459ACCD}"/>
              </a:ext>
            </a:extLst>
          </p:cNvPr>
          <p:cNvSpPr/>
          <p:nvPr/>
        </p:nvSpPr>
        <p:spPr>
          <a:xfrm>
            <a:off x="8721200" y="1669519"/>
            <a:ext cx="232721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서비스 구축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23.06.13 ~ 23.06.30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223BEF-C9A9-03FB-0309-30F537821096}"/>
              </a:ext>
            </a:extLst>
          </p:cNvPr>
          <p:cNvSpPr/>
          <p:nvPr/>
        </p:nvSpPr>
        <p:spPr>
          <a:xfrm>
            <a:off x="2820365" y="5113841"/>
            <a:ext cx="338098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23.05.08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MIT, Wav2lip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Fine-Tuning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작성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Pipeline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일부 구축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80C323-2FE9-428B-5B58-BCA3719F7702}"/>
              </a:ext>
            </a:extLst>
          </p:cNvPr>
          <p:cNvSpPr/>
          <p:nvPr/>
        </p:nvSpPr>
        <p:spPr>
          <a:xfrm>
            <a:off x="6677421" y="5325835"/>
            <a:ext cx="232721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Retrieval 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23.05.26 ~ 23.06.13(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설명선: 굽은 선(테두리 없음) 53">
            <a:extLst>
              <a:ext uri="{FF2B5EF4-FFF2-40B4-BE49-F238E27FC236}">
                <a16:creationId xmlns:a16="http://schemas.microsoft.com/office/drawing/2014/main" id="{8B59C67E-92AA-327E-5D7E-CAC26E8994C3}"/>
              </a:ext>
            </a:extLst>
          </p:cNvPr>
          <p:cNvSpPr/>
          <p:nvPr/>
        </p:nvSpPr>
        <p:spPr>
          <a:xfrm>
            <a:off x="6802196" y="3005842"/>
            <a:ext cx="1839960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151711"/>
              <a:gd name="adj6" fmla="val -3880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375433-3F83-61E9-6656-7E0548D19DE0}"/>
              </a:ext>
            </a:extLst>
          </p:cNvPr>
          <p:cNvSpPr/>
          <p:nvPr/>
        </p:nvSpPr>
        <p:spPr>
          <a:xfrm>
            <a:off x="1470598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18BB9C0-BC43-F304-2C45-A0C7374C9720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507858" y="4239587"/>
            <a:ext cx="683" cy="7790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965983-9728-8DD6-3974-18C7DA535E12}"/>
              </a:ext>
            </a:extLst>
          </p:cNvPr>
          <p:cNvSpPr/>
          <p:nvPr/>
        </p:nvSpPr>
        <p:spPr>
          <a:xfrm>
            <a:off x="226000" y="5018589"/>
            <a:ext cx="256508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사전 기획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23.04.24 ~ 23.04.28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자료 조사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F42F066-D965-0D5E-C9C8-3DFD14416F7A}"/>
              </a:ext>
            </a:extLst>
          </p:cNvPr>
          <p:cNvSpPr/>
          <p:nvPr/>
        </p:nvSpPr>
        <p:spPr>
          <a:xfrm>
            <a:off x="1401754" y="3980167"/>
            <a:ext cx="305126" cy="122841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64D3A0-ECE5-21B3-EBC1-3D656CC5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36615 -0.000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50842" y="1892931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113992" y="3928752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3F8B34-0F83-D985-5DDA-568954E7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0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 - ①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Make It Talk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8495DC-0049-DC4C-3104-C32DC808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3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69791" y="660402"/>
            <a:ext cx="2852599" cy="1475707"/>
            <a:chOff x="208427" y="1170864"/>
            <a:chExt cx="285259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842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 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pic>
        <p:nvPicPr>
          <p:cNvPr id="40" name="Picture 5">
            <a:extLst>
              <a:ext uri="{FF2B5EF4-FFF2-40B4-BE49-F238E27FC236}">
                <a16:creationId xmlns:a16="http://schemas.microsoft.com/office/drawing/2014/main" id="{9F9C7B11-D94A-F962-3C1A-45EE7A0F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539" r="-412"/>
          <a:stretch/>
        </p:blipFill>
        <p:spPr>
          <a:xfrm>
            <a:off x="1989106" y="1316356"/>
            <a:ext cx="5613209" cy="4405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E151F0-832B-D36D-90FA-0ADF09B1519A}"/>
              </a:ext>
            </a:extLst>
          </p:cNvPr>
          <p:cNvSpPr/>
          <p:nvPr/>
        </p:nvSpPr>
        <p:spPr>
          <a:xfrm>
            <a:off x="2691288" y="2283984"/>
            <a:ext cx="917487" cy="680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733617" y="3843397"/>
            <a:ext cx="4143423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095964"/>
              </p:ext>
            </p:extLst>
          </p:nvPr>
        </p:nvGraphicFramePr>
        <p:xfrm>
          <a:off x="8473242" y="1526629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BFEC1-81A4-C024-6812-C24544CB1A69}"/>
              </a:ext>
            </a:extLst>
          </p:cNvPr>
          <p:cNvSpPr/>
          <p:nvPr/>
        </p:nvSpPr>
        <p:spPr>
          <a:xfrm>
            <a:off x="8068780" y="1787584"/>
            <a:ext cx="404462" cy="15296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7F15B-5784-3520-F80C-77ABE9F80289}"/>
              </a:ext>
            </a:extLst>
          </p:cNvPr>
          <p:cNvSpPr/>
          <p:nvPr/>
        </p:nvSpPr>
        <p:spPr>
          <a:xfrm>
            <a:off x="8937281" y="1787584"/>
            <a:ext cx="404462" cy="152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1646C-74B8-F2D4-6FF7-6C9708811F0B}"/>
              </a:ext>
            </a:extLst>
          </p:cNvPr>
          <p:cNvSpPr txBox="1"/>
          <p:nvPr/>
        </p:nvSpPr>
        <p:spPr>
          <a:xfrm>
            <a:off x="8085443" y="330667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2F700-8C09-F928-DE6F-2EDEDEC99DAD}"/>
              </a:ext>
            </a:extLst>
          </p:cNvPr>
          <p:cNvSpPr txBox="1"/>
          <p:nvPr/>
        </p:nvSpPr>
        <p:spPr>
          <a:xfrm>
            <a:off x="8964332" y="330477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AC8C0-248C-3C89-E807-810561CFAEDC}"/>
              </a:ext>
            </a:extLst>
          </p:cNvPr>
          <p:cNvSpPr txBox="1"/>
          <p:nvPr/>
        </p:nvSpPr>
        <p:spPr>
          <a:xfrm>
            <a:off x="7968393" y="149693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8CC8-FEB0-127D-CB83-FD412C0791B7}"/>
              </a:ext>
            </a:extLst>
          </p:cNvPr>
          <p:cNvSpPr txBox="1"/>
          <p:nvPr/>
        </p:nvSpPr>
        <p:spPr>
          <a:xfrm>
            <a:off x="8848044" y="149693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57997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82517" y="666361"/>
            <a:ext cx="2853804" cy="1152318"/>
            <a:chOff x="207222" y="1170864"/>
            <a:chExt cx="2853804" cy="11523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7222" y="1949297"/>
              <a:ext cx="285144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MIT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15275"/>
              </p:ext>
            </p:extLst>
          </p:nvPr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1 )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 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Z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DA8AE1-2EAC-4B3E-F611-AD22889FCC4E}"/>
              </a:ext>
            </a:extLst>
          </p:cNvPr>
          <p:cNvGrpSpPr/>
          <p:nvPr/>
        </p:nvGrpSpPr>
        <p:grpSpPr>
          <a:xfrm>
            <a:off x="2990280" y="949729"/>
            <a:ext cx="6668906" cy="3357143"/>
            <a:chOff x="2573720" y="817649"/>
            <a:chExt cx="6668906" cy="33571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7C13F1-FD03-83D4-7436-1F5060172712}"/>
                </a:ext>
              </a:extLst>
            </p:cNvPr>
            <p:cNvSpPr txBox="1"/>
            <p:nvPr/>
          </p:nvSpPr>
          <p:spPr>
            <a:xfrm>
              <a:off x="2597986" y="817649"/>
              <a:ext cx="664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Face Landmark Auto-Labeling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D1A692-54E8-EA8E-8CFA-DA5508425981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 flipV="1">
              <a:off x="5413057" y="2222666"/>
              <a:ext cx="267213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그림 1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22D374E-D080-7CA4-3D9F-CB035EE7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5680270" y="1291084"/>
              <a:ext cx="2842235" cy="1863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사람, 인간의 얼굴, 벽, 목이(가) 표시된 사진&#10;&#10;자동 생성된 설명">
              <a:extLst>
                <a:ext uri="{FF2B5EF4-FFF2-40B4-BE49-F238E27FC236}">
                  <a16:creationId xmlns:a16="http://schemas.microsoft.com/office/drawing/2014/main" id="{437C3DF6-12F3-1F2B-3A8F-B350DCDF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55" y="1307466"/>
              <a:ext cx="2745602" cy="1830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E9ECF2-68CF-55E9-E19C-2CFCF2FEB119}"/>
                </a:ext>
              </a:extLst>
            </p:cNvPr>
            <p:cNvSpPr txBox="1"/>
            <p:nvPr/>
          </p:nvSpPr>
          <p:spPr>
            <a:xfrm>
              <a:off x="2573720" y="3416552"/>
              <a:ext cx="6014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Face Alignment ( </a:t>
              </a:r>
              <a:r>
                <a:rPr lang="ko-KR" altLang="en-US" sz="1600" dirty="0"/>
                <a:t>얼굴의 특징점들을 검출해주는 모델 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사용 </a:t>
              </a:r>
              <a:endParaRPr lang="en-US" altLang="ko-KR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58ECB-ACDE-BED6-712A-60E6F5B64E55}"/>
                </a:ext>
              </a:extLst>
            </p:cNvPr>
            <p:cNvSpPr txBox="1"/>
            <p:nvPr/>
          </p:nvSpPr>
          <p:spPr>
            <a:xfrm>
              <a:off x="2573720" y="3836238"/>
              <a:ext cx="6421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정면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좌측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우측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방향의 영상데이터 사용</a:t>
              </a:r>
              <a:endParaRPr lang="en-US" altLang="ko-KR" sz="1600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7FDBFB-0248-7C2A-95FC-19C307D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9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AC4E364-77E4-ACB7-4315-6B76952B3C26}"/>
              </a:ext>
            </a:extLst>
          </p:cNvPr>
          <p:cNvGrpSpPr/>
          <p:nvPr/>
        </p:nvGrpSpPr>
        <p:grpSpPr>
          <a:xfrm>
            <a:off x="8478030" y="48295"/>
            <a:ext cx="476130" cy="338430"/>
            <a:chOff x="272023" y="1632975"/>
            <a:chExt cx="806673" cy="573378"/>
          </a:xfrm>
        </p:grpSpPr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F97B76FF-CC22-5D8A-602D-22847E34817F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대각선 줄무늬 131">
              <a:extLst>
                <a:ext uri="{FF2B5EF4-FFF2-40B4-BE49-F238E27FC236}">
                  <a16:creationId xmlns:a16="http://schemas.microsoft.com/office/drawing/2014/main" id="{68E03B61-AF11-5100-BCDB-163C5284724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" y="3670813"/>
            <a:ext cx="808067" cy="850332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2352858" y="3482439"/>
            <a:ext cx="868738" cy="610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7" idx="1"/>
          </p:cNvCxnSpPr>
          <p:nvPr/>
        </p:nvCxnSpPr>
        <p:spPr>
          <a:xfrm flipV="1">
            <a:off x="1312417" y="4093182"/>
            <a:ext cx="381413" cy="2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  <a:stCxn id="17" idx="3"/>
            <a:endCxn id="226" idx="1"/>
          </p:cNvCxnSpPr>
          <p:nvPr/>
        </p:nvCxnSpPr>
        <p:spPr>
          <a:xfrm>
            <a:off x="2352858" y="4093182"/>
            <a:ext cx="868738" cy="77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  <a:stCxn id="150" idx="3"/>
            <a:endCxn id="239" idx="1"/>
          </p:cNvCxnSpPr>
          <p:nvPr/>
        </p:nvCxnSpPr>
        <p:spPr>
          <a:xfrm flipV="1">
            <a:off x="3137985" y="2209622"/>
            <a:ext cx="333831" cy="11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971961" y="3701709"/>
            <a:ext cx="1073277" cy="1522781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36447" y="2416413"/>
              <a:ext cx="926313" cy="8328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 Gen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2" y="3133182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3" y="4515127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583525" y="2730947"/>
            <a:ext cx="163684" cy="1712015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  <a:stCxn id="178" idx="2"/>
            <a:endCxn id="171" idx="1"/>
          </p:cNvCxnSpPr>
          <p:nvPr/>
        </p:nvCxnSpPr>
        <p:spPr>
          <a:xfrm>
            <a:off x="10038654" y="4443954"/>
            <a:ext cx="473372" cy="58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7774654" y="207993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512026" y="3777378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</a:t>
            </a:r>
            <a:r>
              <a:rPr lang="ko-KR" altLang="en-US" b="1" dirty="0"/>
              <a:t>자연스럽게</a:t>
            </a:r>
            <a:r>
              <a:rPr lang="ko-KR" altLang="en-US" dirty="0"/>
              <a:t>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</a:t>
            </a:r>
            <a:r>
              <a:rPr lang="ko-KR" altLang="en-US" b="1" dirty="0"/>
              <a:t>쉽게 적용이 가능</a:t>
            </a:r>
            <a:r>
              <a:rPr lang="ko-KR" altLang="en-US" dirty="0"/>
              <a:t>한 모델</a:t>
            </a:r>
            <a:endParaRPr lang="en-US" altLang="ko-KR" dirty="0"/>
          </a:p>
        </p:txBody>
      </p:sp>
      <p:pic>
        <p:nvPicPr>
          <p:cNvPr id="1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851FC389-6F6A-6255-8AC3-B7194996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1693830" y="3867850"/>
            <a:ext cx="659028" cy="4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604963" y="3202771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595017" y="4571439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  <a:stCxn id="145" idx="3"/>
            <a:endCxn id="153" idx="1"/>
          </p:cNvCxnSpPr>
          <p:nvPr/>
        </p:nvCxnSpPr>
        <p:spPr>
          <a:xfrm>
            <a:off x="6304084" y="3487356"/>
            <a:ext cx="500868" cy="16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>
            <a:off x="6294138" y="4872195"/>
            <a:ext cx="522585" cy="1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DDB23-F5A2-CA6E-E125-0086FC5AB1F7}"/>
              </a:ext>
            </a:extLst>
          </p:cNvPr>
          <p:cNvCxnSpPr>
            <a:cxnSpLocks/>
            <a:stCxn id="29" idx="3"/>
            <a:endCxn id="145" idx="1"/>
          </p:cNvCxnSpPr>
          <p:nvPr/>
        </p:nvCxnSpPr>
        <p:spPr>
          <a:xfrm>
            <a:off x="3967715" y="3482439"/>
            <a:ext cx="637248" cy="4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9808D1-0214-8F44-E9C8-9A075D74969C}"/>
              </a:ext>
            </a:extLst>
          </p:cNvPr>
          <p:cNvCxnSpPr>
            <a:cxnSpLocks/>
            <a:stCxn id="226" idx="3"/>
            <a:endCxn id="146" idx="1"/>
          </p:cNvCxnSpPr>
          <p:nvPr/>
        </p:nvCxnSpPr>
        <p:spPr>
          <a:xfrm>
            <a:off x="3967715" y="4865972"/>
            <a:ext cx="627302" cy="6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0052EE7-AD68-3403-C818-D61FA6FBB1FA}"/>
              </a:ext>
            </a:extLst>
          </p:cNvPr>
          <p:cNvGrpSpPr/>
          <p:nvPr/>
        </p:nvGrpSpPr>
        <p:grpSpPr>
          <a:xfrm>
            <a:off x="3221596" y="2957016"/>
            <a:ext cx="746119" cy="2434379"/>
            <a:chOff x="3793096" y="2957016"/>
            <a:chExt cx="746119" cy="24343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FD1F118-DBE9-5D08-7A9B-F28B13B73638}"/>
                </a:ext>
              </a:extLst>
            </p:cNvPr>
            <p:cNvSpPr/>
            <p:nvPr/>
          </p:nvSpPr>
          <p:spPr>
            <a:xfrm>
              <a:off x="3793096" y="2957016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A9FFC0-2E2F-F877-7F4C-E77C5E952ACE}"/>
                </a:ext>
              </a:extLst>
            </p:cNvPr>
            <p:cNvGrpSpPr/>
            <p:nvPr/>
          </p:nvGrpSpPr>
          <p:grpSpPr>
            <a:xfrm>
              <a:off x="4031322" y="4424256"/>
              <a:ext cx="345003" cy="882956"/>
              <a:chOff x="4104982" y="4396519"/>
              <a:chExt cx="345003" cy="88295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1FDEEA-A38F-16EB-5113-6D200D8EF7C7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7D46368-442F-F5DB-12E9-B2FA500CEB83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BCDA98-B75C-AC84-CDE1-56501789CCC7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0FE627-25DD-B536-D06B-747B0F215DFA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CDE1C7-F1D2-FC99-7E2E-A4EF097F2728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BFE4AA3-A579-D953-386B-A4A58B409B58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연결자 62">
                <a:extLst>
                  <a:ext uri="{FF2B5EF4-FFF2-40B4-BE49-F238E27FC236}">
                    <a16:creationId xmlns:a16="http://schemas.microsoft.com/office/drawing/2014/main" id="{FE990572-EDC2-E7A1-BFC9-83827517BAED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순서도: 연결자 127">
                <a:extLst>
                  <a:ext uri="{FF2B5EF4-FFF2-40B4-BE49-F238E27FC236}">
                    <a16:creationId xmlns:a16="http://schemas.microsoft.com/office/drawing/2014/main" id="{B28E9363-B83A-CF64-12E6-9A2FE6A24C22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6E6092FC-EB8E-406A-1B71-4DDBA5568117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87C404B9-80C0-6F4A-A943-D03DA0E8A8DB}"/>
                </a:ext>
              </a:extLst>
            </p:cNvPr>
            <p:cNvGrpSpPr/>
            <p:nvPr/>
          </p:nvGrpSpPr>
          <p:grpSpPr>
            <a:xfrm>
              <a:off x="4025114" y="3034806"/>
              <a:ext cx="345003" cy="882956"/>
              <a:chOff x="4104982" y="4396519"/>
              <a:chExt cx="345003" cy="882956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E795EDB0-F88F-FB08-D9EC-A63279B754BD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6BDE80D-93F4-41F8-B43F-D879D707943C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DAA59EB-4E91-62D3-6CF5-9CB6EB3B84C3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076056A1-DE60-7948-1EDF-FB8322031FC6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7A2C7421-A4DC-993F-FB05-EFE0620FF0C2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9A16F9F1-8246-E092-B9CA-5BF116CE1775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순서도: 연결자 217">
                <a:extLst>
                  <a:ext uri="{FF2B5EF4-FFF2-40B4-BE49-F238E27FC236}">
                    <a16:creationId xmlns:a16="http://schemas.microsoft.com/office/drawing/2014/main" id="{18BFC074-20A2-5652-39AA-FC6054EF8B12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순서도: 연결자 218">
                <a:extLst>
                  <a:ext uri="{FF2B5EF4-FFF2-40B4-BE49-F238E27FC236}">
                    <a16:creationId xmlns:a16="http://schemas.microsoft.com/office/drawing/2014/main" id="{1FF80C97-BF8F-7BE8-446C-C51E9B8352FF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원호 219">
                <a:extLst>
                  <a:ext uri="{FF2B5EF4-FFF2-40B4-BE49-F238E27FC236}">
                    <a16:creationId xmlns:a16="http://schemas.microsoft.com/office/drawing/2014/main" id="{6F263807-2285-5413-2A62-371B91E6F0D3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7F525DB-5FD9-A9A9-B48B-2F5E2E10B77B}"/>
                </a:ext>
              </a:extLst>
            </p:cNvPr>
            <p:cNvSpPr/>
            <p:nvPr/>
          </p:nvSpPr>
          <p:spPr>
            <a:xfrm>
              <a:off x="3793096" y="4340549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019AC9C-09D2-E39F-A62F-DA3B293B3442}"/>
              </a:ext>
            </a:extLst>
          </p:cNvPr>
          <p:cNvSpPr txBox="1"/>
          <p:nvPr/>
        </p:nvSpPr>
        <p:spPr>
          <a:xfrm>
            <a:off x="3745997" y="4499704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384</a:t>
            </a:r>
            <a:endParaRPr lang="ko-KR" altLang="en-US" sz="1200" dirty="0">
              <a:ea typeface="Tmon몬소리 Black" panose="02000A03000000000000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274FB54-3A0E-7A60-4C72-22718465F80E}"/>
              </a:ext>
            </a:extLst>
          </p:cNvPr>
          <p:cNvGrpSpPr/>
          <p:nvPr/>
        </p:nvGrpSpPr>
        <p:grpSpPr>
          <a:xfrm>
            <a:off x="3471816" y="1667890"/>
            <a:ext cx="1463023" cy="992547"/>
            <a:chOff x="1779665" y="2042196"/>
            <a:chExt cx="2768561" cy="1878253"/>
          </a:xfrm>
        </p:grpSpPr>
        <p:pic>
          <p:nvPicPr>
            <p:cNvPr id="237" name="그림 23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7BA880E1-3B4A-BF45-F130-9A925456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그림 23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C327572-CF1C-22FA-CA24-65D339E3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9" name="그림 238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19F8F4B-532E-C6C9-7BE0-BF5F54D1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5A9F73B6-CD3E-FB90-819A-A8EC8D0BAC03}"/>
              </a:ext>
            </a:extLst>
          </p:cNvPr>
          <p:cNvGrpSpPr/>
          <p:nvPr/>
        </p:nvGrpSpPr>
        <p:grpSpPr>
          <a:xfrm>
            <a:off x="5605704" y="1595119"/>
            <a:ext cx="1359699" cy="1118849"/>
            <a:chOff x="6015551" y="2241624"/>
            <a:chExt cx="1991534" cy="1584695"/>
          </a:xfrm>
        </p:grpSpPr>
        <p:pic>
          <p:nvPicPr>
            <p:cNvPr id="246" name="그림 245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EDC9BE-0B08-D72A-A844-482162347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7" name="그림 246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F35D8E9-2C49-F481-4A51-8F1638ACD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8" name="그림 24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04585BE-AE04-7867-AF99-F3D25E77C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8F1197DB-665D-CADE-8FF6-4E05C1A04596}"/>
              </a:ext>
            </a:extLst>
          </p:cNvPr>
          <p:cNvCxnSpPr>
            <a:cxnSpLocks/>
            <a:stCxn id="239" idx="3"/>
            <a:endCxn id="248" idx="1"/>
          </p:cNvCxnSpPr>
          <p:nvPr/>
        </p:nvCxnSpPr>
        <p:spPr>
          <a:xfrm>
            <a:off x="4847244" y="2209622"/>
            <a:ext cx="758460" cy="7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9E43DD8A-929F-DA39-F129-153E2415051F}"/>
              </a:ext>
            </a:extLst>
          </p:cNvPr>
          <p:cNvSpPr txBox="1"/>
          <p:nvPr/>
        </p:nvSpPr>
        <p:spPr>
          <a:xfrm>
            <a:off x="4941456" y="1973110"/>
            <a:ext cx="100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ea typeface="Tmon몬소리 Black" panose="02000A03000000000000"/>
              </a:rPr>
              <a:t>정규화</a:t>
            </a:r>
            <a:endParaRPr lang="en-US" altLang="ko-KR" sz="1000" b="1" dirty="0">
              <a:ea typeface="Tmon몬소리 Black" panose="02000A03000000000000"/>
            </a:endParaRP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CB069188-90B8-73CF-3BB6-E0E0AE244735}"/>
              </a:ext>
            </a:extLst>
          </p:cNvPr>
          <p:cNvCxnSpPr>
            <a:cxnSpLocks/>
            <a:stCxn id="153" idx="3"/>
            <a:endCxn id="166" idx="4"/>
          </p:cNvCxnSpPr>
          <p:nvPr/>
        </p:nvCxnSpPr>
        <p:spPr>
          <a:xfrm flipV="1">
            <a:off x="7551071" y="2371469"/>
            <a:ext cx="370100" cy="111749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DB3E38DF-823A-2C1A-FE75-8509FD3DF17A}"/>
              </a:ext>
            </a:extLst>
          </p:cNvPr>
          <p:cNvCxnSpPr>
            <a:cxnSpLocks/>
            <a:stCxn id="154" idx="3"/>
            <a:endCxn id="166" idx="4"/>
          </p:cNvCxnSpPr>
          <p:nvPr/>
        </p:nvCxnSpPr>
        <p:spPr>
          <a:xfrm flipV="1">
            <a:off x="7562842" y="2371469"/>
            <a:ext cx="358329" cy="250212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  <a:stCxn id="248" idx="3"/>
            <a:endCxn id="275" idx="1"/>
          </p:cNvCxnSpPr>
          <p:nvPr/>
        </p:nvCxnSpPr>
        <p:spPr>
          <a:xfrm>
            <a:off x="6843774" y="2217253"/>
            <a:ext cx="1494020" cy="4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4A6A94-36ED-CC5C-A17F-B36B8545CD96}"/>
              </a:ext>
            </a:extLst>
          </p:cNvPr>
          <p:cNvGrpSpPr/>
          <p:nvPr/>
        </p:nvGrpSpPr>
        <p:grpSpPr>
          <a:xfrm>
            <a:off x="8337794" y="1533833"/>
            <a:ext cx="1233964" cy="1211269"/>
            <a:chOff x="9993388" y="654083"/>
            <a:chExt cx="1383480" cy="1427035"/>
          </a:xfrm>
        </p:grpSpPr>
        <p:pic>
          <p:nvPicPr>
            <p:cNvPr id="273" name="그림 2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E444799B-DCCA-9B3D-D113-24530EFA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4" name="그림 273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38D6434F-B296-1A90-AE5F-341EE77F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7121CDC0-7D2D-6435-B319-F72656BD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AD2B13-2D8F-2551-C9F0-BBB62B161C5B}"/>
              </a:ext>
            </a:extLst>
          </p:cNvPr>
          <p:cNvSpPr txBox="1"/>
          <p:nvPr/>
        </p:nvSpPr>
        <p:spPr>
          <a:xfrm>
            <a:off x="3741077" y="3071841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512 </a:t>
            </a:r>
            <a:endParaRPr lang="ko-KR" altLang="en-US" sz="1200" dirty="0">
              <a:ea typeface="Tmon몬소리 Black" panose="02000A03000000000000"/>
            </a:endParaRPr>
          </a:p>
        </p:txBody>
      </p:sp>
      <p:sp>
        <p:nvSpPr>
          <p:cNvPr id="288" name="슬라이드 번호 개체 틀 287">
            <a:extLst>
              <a:ext uri="{FF2B5EF4-FFF2-40B4-BE49-F238E27FC236}">
                <a16:creationId xmlns:a16="http://schemas.microsoft.com/office/drawing/2014/main" id="{8E1AF074-C62A-26C5-FD70-99814911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233547" y="11441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5FBBCD-8ACF-679F-9507-181607F4EF1C}"/>
              </a:ext>
            </a:extLst>
          </p:cNvPr>
          <p:cNvSpPr/>
          <p:nvPr/>
        </p:nvSpPr>
        <p:spPr>
          <a:xfrm>
            <a:off x="1243090" y="120267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C5E555-912D-056F-91B8-320C397E0C9A}"/>
              </a:ext>
            </a:extLst>
          </p:cNvPr>
          <p:cNvSpPr/>
          <p:nvPr/>
        </p:nvSpPr>
        <p:spPr>
          <a:xfrm>
            <a:off x="1429703" y="2245797"/>
            <a:ext cx="389111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팀 구성 및 역할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A2E48E-E9BA-05CD-8E66-6393D41A58A8}"/>
              </a:ext>
            </a:extLst>
          </p:cNvPr>
          <p:cNvSpPr/>
          <p:nvPr/>
        </p:nvSpPr>
        <p:spPr>
          <a:xfrm>
            <a:off x="1578987" y="3288917"/>
            <a:ext cx="389111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절차 및 방법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BE999-D961-9077-3B3C-AF59ED77EB8D}"/>
              </a:ext>
            </a:extLst>
          </p:cNvPr>
          <p:cNvSpPr/>
          <p:nvPr/>
        </p:nvSpPr>
        <p:spPr>
          <a:xfrm>
            <a:off x="1560326" y="433203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결과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DE25FB-610E-4243-4221-A4B8AC5E9ED7}"/>
              </a:ext>
            </a:extLst>
          </p:cNvPr>
          <p:cNvSpPr/>
          <p:nvPr/>
        </p:nvSpPr>
        <p:spPr>
          <a:xfrm>
            <a:off x="1299074" y="537515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21AB64-3A63-31BA-93EA-1FFAF889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88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지표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9401319" y="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267ABF4-645E-A86F-C0BB-BDFCDB3BEA1A}"/>
              </a:ext>
            </a:extLst>
          </p:cNvPr>
          <p:cNvGrpSpPr/>
          <p:nvPr/>
        </p:nvGrpSpPr>
        <p:grpSpPr>
          <a:xfrm>
            <a:off x="2918559" y="1893222"/>
            <a:ext cx="1456087" cy="2411404"/>
            <a:chOff x="4108936" y="1344259"/>
            <a:chExt cx="1392053" cy="2150520"/>
          </a:xfrm>
        </p:grpSpPr>
        <p:pic>
          <p:nvPicPr>
            <p:cNvPr id="108" name="그림 10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B782300-97D7-05C8-A4F2-19D0A6C79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4108936" y="1344259"/>
              <a:ext cx="1392053" cy="1080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1956C60-658E-6FF8-20CC-083A168BE970}"/>
                </a:ext>
              </a:extLst>
            </p:cNvPr>
            <p:cNvSpPr txBox="1"/>
            <p:nvPr/>
          </p:nvSpPr>
          <p:spPr>
            <a:xfrm>
              <a:off x="4206263" y="2506655"/>
              <a:ext cx="1091393" cy="988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Real</a:t>
              </a:r>
            </a:p>
            <a:p>
              <a:pPr algn="ctr"/>
              <a:r>
                <a:rPr lang="en-US" altLang="ko-KR" sz="1500" dirty="0"/>
                <a:t>Landmark</a:t>
              </a:r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3C26D1-4E80-3652-2563-C07EB292EC63}"/>
              </a:ext>
            </a:extLst>
          </p:cNvPr>
          <p:cNvGrpSpPr/>
          <p:nvPr/>
        </p:nvGrpSpPr>
        <p:grpSpPr>
          <a:xfrm>
            <a:off x="680987" y="3346394"/>
            <a:ext cx="1456087" cy="2412501"/>
            <a:chOff x="2319805" y="2680121"/>
            <a:chExt cx="1456087" cy="2412501"/>
          </a:xfrm>
        </p:grpSpPr>
        <p:pic>
          <p:nvPicPr>
            <p:cNvPr id="106" name="그림 105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22559FB6-5029-3678-8354-A2F60F326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6" t="2939" r="1472" b="7803"/>
            <a:stretch/>
          </p:blipFill>
          <p:spPr>
            <a:xfrm>
              <a:off x="2319805" y="2680121"/>
              <a:ext cx="1456087" cy="1211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A40022-8ABB-61B7-6600-0FC73E61FBD0}"/>
                </a:ext>
              </a:extLst>
            </p:cNvPr>
            <p:cNvSpPr txBox="1"/>
            <p:nvPr/>
          </p:nvSpPr>
          <p:spPr>
            <a:xfrm>
              <a:off x="2511250" y="3984626"/>
              <a:ext cx="1073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Predicted Landmark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0152773-2E68-7A47-734F-560FAD73419C}"/>
              </a:ext>
            </a:extLst>
          </p:cNvPr>
          <p:cNvSpPr/>
          <p:nvPr/>
        </p:nvSpPr>
        <p:spPr>
          <a:xfrm>
            <a:off x="4675222" y="4827238"/>
            <a:ext cx="4255260" cy="102076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LP loss : </a:t>
            </a:r>
            <a:r>
              <a:rPr lang="ko-KR" altLang="en-US" sz="1800" dirty="0">
                <a:solidFill>
                  <a:schemeClr val="tx1"/>
                </a:solidFill>
              </a:rPr>
              <a:t>예측된 랜드마크 값들 서로의 거리를 </a:t>
            </a:r>
            <a:r>
              <a:rPr lang="en-US" altLang="ko-KR" sz="1800" dirty="0">
                <a:solidFill>
                  <a:schemeClr val="tx1"/>
                </a:solidFill>
              </a:rPr>
              <a:t>Laplacian Smoothing </a:t>
            </a:r>
            <a:r>
              <a:rPr lang="ko-KR" altLang="en-US" sz="1800" dirty="0">
                <a:solidFill>
                  <a:schemeClr val="tx1"/>
                </a:solidFill>
              </a:rPr>
              <a:t>기법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sz="1800" dirty="0">
                <a:solidFill>
                  <a:schemeClr val="tx1"/>
                </a:solidFill>
              </a:rPr>
              <a:t>구하는 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sz="1800" dirty="0">
                <a:solidFill>
                  <a:schemeClr val="tx1"/>
                </a:solidFill>
              </a:rPr>
              <a:t>istance loss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3D38B0-E12A-DEB2-113C-F90A95D548FC}"/>
              </a:ext>
            </a:extLst>
          </p:cNvPr>
          <p:cNvSpPr/>
          <p:nvPr/>
        </p:nvSpPr>
        <p:spPr>
          <a:xfrm>
            <a:off x="1680663" y="4110473"/>
            <a:ext cx="347625" cy="32917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5B12D31-0043-2018-DBE7-FF8D5F073505}"/>
              </a:ext>
            </a:extLst>
          </p:cNvPr>
          <p:cNvCxnSpPr>
            <a:cxnSpLocks/>
          </p:cNvCxnSpPr>
          <p:nvPr/>
        </p:nvCxnSpPr>
        <p:spPr>
          <a:xfrm>
            <a:off x="2023665" y="4115518"/>
            <a:ext cx="2450581" cy="4791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00D081-6717-F3D2-3BB2-23725334073C}"/>
              </a:ext>
            </a:extLst>
          </p:cNvPr>
          <p:cNvCxnSpPr>
            <a:cxnSpLocks/>
          </p:cNvCxnSpPr>
          <p:nvPr/>
        </p:nvCxnSpPr>
        <p:spPr>
          <a:xfrm>
            <a:off x="1680663" y="4448466"/>
            <a:ext cx="1138298" cy="166315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97AFF33-CF9C-B753-85E7-BCABEBB82143}"/>
              </a:ext>
            </a:extLst>
          </p:cNvPr>
          <p:cNvGrpSpPr/>
          <p:nvPr/>
        </p:nvGrpSpPr>
        <p:grpSpPr>
          <a:xfrm>
            <a:off x="2818961" y="4598905"/>
            <a:ext cx="1655285" cy="1512720"/>
            <a:chOff x="3934747" y="4733983"/>
            <a:chExt cx="1225148" cy="1179772"/>
          </a:xfrm>
        </p:grpSpPr>
        <p:pic>
          <p:nvPicPr>
            <p:cNvPr id="100" name="그림 99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E45D0FE9-A12E-074E-E9A7-7B0448FE7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5" t="58426" r="8097" b="17240"/>
            <a:stretch/>
          </p:blipFill>
          <p:spPr>
            <a:xfrm>
              <a:off x="3934747" y="4733983"/>
              <a:ext cx="1225148" cy="1179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882316F-EC7A-C77D-A5AB-E1E36A56F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110" y="5027745"/>
              <a:ext cx="562930" cy="7024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49CC02-BEF5-66BF-E90A-E2FC48319EA6}"/>
                </a:ext>
              </a:extLst>
            </p:cNvPr>
            <p:cNvSpPr/>
            <p:nvPr/>
          </p:nvSpPr>
          <p:spPr>
            <a:xfrm>
              <a:off x="4610575" y="5333273"/>
              <a:ext cx="50800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F51598D8-7652-88E3-D07D-969EB430F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135" y="5363024"/>
              <a:ext cx="40640" cy="7194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8956C08-7B08-38EA-B524-8334ABE3B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5027745"/>
              <a:ext cx="228114" cy="40722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BA08830-2435-9B35-8223-36681B2B8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9430" y="5434965"/>
              <a:ext cx="327345" cy="27319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00A5FF6-454C-54B7-F111-5AC8E3E29D98}"/>
              </a:ext>
            </a:extLst>
          </p:cNvPr>
          <p:cNvSpPr/>
          <p:nvPr/>
        </p:nvSpPr>
        <p:spPr>
          <a:xfrm>
            <a:off x="4675222" y="1952506"/>
            <a:ext cx="4255259" cy="91629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FL loss : </a:t>
            </a:r>
            <a:r>
              <a:rPr lang="ko-KR" altLang="en-US" sz="1800" dirty="0">
                <a:solidFill>
                  <a:schemeClr val="tx1"/>
                </a:solidFill>
              </a:rPr>
              <a:t>실제 랜드마크와 예측된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랜드마크 값들의 각 거리를 합산한 </a:t>
            </a:r>
            <a:r>
              <a:rPr lang="en-US" altLang="ko-KR" sz="18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2BAB1AD-EF93-EFE1-EE0C-92021B6DA676}"/>
              </a:ext>
            </a:extLst>
          </p:cNvPr>
          <p:cNvSpPr/>
          <p:nvPr/>
        </p:nvSpPr>
        <p:spPr>
          <a:xfrm>
            <a:off x="8310574" y="3548389"/>
            <a:ext cx="1390607" cy="707110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Total loss</a:t>
            </a:r>
          </a:p>
        </p:txBody>
      </p:sp>
      <p:sp>
        <p:nvSpPr>
          <p:cNvPr id="94" name="순서도: 논리합 93">
            <a:extLst>
              <a:ext uri="{FF2B5EF4-FFF2-40B4-BE49-F238E27FC236}">
                <a16:creationId xmlns:a16="http://schemas.microsoft.com/office/drawing/2014/main" id="{60129E9E-6ADC-B40E-0BAE-01F1852C96EE}"/>
              </a:ext>
            </a:extLst>
          </p:cNvPr>
          <p:cNvSpPr/>
          <p:nvPr/>
        </p:nvSpPr>
        <p:spPr>
          <a:xfrm>
            <a:off x="6638583" y="3730211"/>
            <a:ext cx="328539" cy="343467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7F22349-EF82-2EE7-1A18-F8F14A33E646}"/>
              </a:ext>
            </a:extLst>
          </p:cNvPr>
          <p:cNvCxnSpPr>
            <a:cxnSpLocks/>
          </p:cNvCxnSpPr>
          <p:nvPr/>
        </p:nvCxnSpPr>
        <p:spPr>
          <a:xfrm>
            <a:off x="6796793" y="3902835"/>
            <a:ext cx="14719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3138A2A-FBDE-551C-EA55-6E1EF44E99D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802853" y="301410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FE7682A-BD13-D374-E699-077837A20635}"/>
              </a:ext>
            </a:extLst>
          </p:cNvPr>
          <p:cNvCxnSpPr>
            <a:cxnSpLocks/>
          </p:cNvCxnSpPr>
          <p:nvPr/>
        </p:nvCxnSpPr>
        <p:spPr>
          <a:xfrm>
            <a:off x="6802852" y="394704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/>
              <p:nvPr/>
            </p:nvSpPr>
            <p:spPr>
              <a:xfrm>
                <a:off x="9000900" y="1908623"/>
                <a:ext cx="2560140" cy="10040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정확도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𝐹𝑙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900" y="1908623"/>
                <a:ext cx="2560140" cy="1004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/>
              <p:nvPr/>
            </p:nvSpPr>
            <p:spPr>
              <a:xfrm>
                <a:off x="9020921" y="4833765"/>
                <a:ext cx="2560140" cy="102076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부드러움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921" y="4833765"/>
                <a:ext cx="2560140" cy="10207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0D2832F-15B5-3CC8-1251-61889962F75F}"/>
              </a:ext>
            </a:extLst>
          </p:cNvPr>
          <p:cNvCxnSpPr>
            <a:cxnSpLocks/>
            <a:stCxn id="106" idx="0"/>
            <a:endCxn id="108" idx="1"/>
          </p:cNvCxnSpPr>
          <p:nvPr/>
        </p:nvCxnSpPr>
        <p:spPr>
          <a:xfrm rot="5400000" flipH="1" flipV="1">
            <a:off x="1740001" y="2167836"/>
            <a:ext cx="847589" cy="15095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C7CC9E4-457B-9EF8-2755-59D01EB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10329396" y="57214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72154"/>
              </p:ext>
            </p:extLst>
          </p:nvPr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173F56-9AF4-A38E-D99A-8ED1DE3E2569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rate : 1e-4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C7F67C-7D8A-83D6-7283-DA62D8171E99}"/>
              </a:ext>
            </a:extLst>
          </p:cNvPr>
          <p:cNvGrpSpPr/>
          <p:nvPr/>
        </p:nvGrpSpPr>
        <p:grpSpPr>
          <a:xfrm>
            <a:off x="1662900" y="5240840"/>
            <a:ext cx="476130" cy="338430"/>
            <a:chOff x="272023" y="1632975"/>
            <a:chExt cx="806673" cy="573378"/>
          </a:xfrm>
        </p:grpSpPr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369EC68-E502-1544-E6D1-36E4D61AC66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881FF68E-687F-F168-32F3-7A0FCD2FD1A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3F7A62-2EC2-B138-2972-DF78C0B1C7C9}"/>
              </a:ext>
            </a:extLst>
          </p:cNvPr>
          <p:cNvGrpSpPr/>
          <p:nvPr/>
        </p:nvGrpSpPr>
        <p:grpSpPr>
          <a:xfrm>
            <a:off x="2304402" y="743155"/>
            <a:ext cx="8324855" cy="2711292"/>
            <a:chOff x="2304402" y="743155"/>
            <a:chExt cx="8324855" cy="27112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6ACFD2A-36B4-272C-9490-8509CB722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460036" y="751279"/>
              <a:ext cx="4169221" cy="27031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E5D9BFD2-7CB6-57DE-19A9-361E56C7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304402" y="751280"/>
              <a:ext cx="4155634" cy="27031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EB175-893B-FC7C-4B41-0EB61575352C}"/>
                </a:ext>
              </a:extLst>
            </p:cNvPr>
            <p:cNvSpPr txBox="1"/>
            <p:nvPr/>
          </p:nvSpPr>
          <p:spPr>
            <a:xfrm>
              <a:off x="3306842" y="751280"/>
              <a:ext cx="225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정면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C42A98-B7C5-797A-2B1F-9DBBAC371902}"/>
                </a:ext>
              </a:extLst>
            </p:cNvPr>
            <p:cNvSpPr txBox="1"/>
            <p:nvPr/>
          </p:nvSpPr>
          <p:spPr>
            <a:xfrm>
              <a:off x="7424110" y="743155"/>
              <a:ext cx="2254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우측</a:t>
              </a: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68647"/>
              </p:ext>
            </p:extLst>
          </p:nvPr>
        </p:nvGraphicFramePr>
        <p:xfrm>
          <a:off x="4767316" y="4553568"/>
          <a:ext cx="5692830" cy="188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 from Scratch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65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Valid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8A8F8D-B2C1-E151-EAA8-43D759A03B20}"/>
              </a:ext>
            </a:extLst>
          </p:cNvPr>
          <p:cNvGrpSpPr/>
          <p:nvPr/>
        </p:nvGrpSpPr>
        <p:grpSpPr>
          <a:xfrm>
            <a:off x="10329396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6D52483F-99BA-F4AC-FA09-7D5A658BC41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911404F3-38B2-81CA-CF72-8EFBABFDE5B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Fine-Tuning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b="1" dirty="0">
                <a:ea typeface="Tmon몬소리 Black" panose="02000A03000000000000"/>
              </a:rPr>
              <a:t>Model from Scratch </a:t>
            </a:r>
            <a:endParaRPr lang="en-US" altLang="ko-KR" sz="1400" b="1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995280-69EE-EC27-EAAD-238DE8EEB3DD}"/>
              </a:ext>
            </a:extLst>
          </p:cNvPr>
          <p:cNvGrpSpPr/>
          <p:nvPr/>
        </p:nvGrpSpPr>
        <p:grpSpPr>
          <a:xfrm>
            <a:off x="1725018" y="4869884"/>
            <a:ext cx="476130" cy="338430"/>
            <a:chOff x="272023" y="1632975"/>
            <a:chExt cx="806673" cy="573378"/>
          </a:xfrm>
        </p:grpSpPr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id="{57606E2C-ACCF-0B27-87ED-E93479771DC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id="{EC825AA1-76B1-5C0F-6F8A-B61CA5DFBA0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2B3647-8C45-9756-51FC-65ADC20E6093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9A8AE1-52B8-3B42-E33E-DF12FDC5F7EE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B9AD53F-986D-FEED-77D1-14BC0FCA287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4AA9B13-E3C5-54D2-88CF-F6E21860D15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63" name="오른쪽 대괄호 62">
                  <a:extLst>
                    <a:ext uri="{FF2B5EF4-FFF2-40B4-BE49-F238E27FC236}">
                      <a16:creationId xmlns:a16="http://schemas.microsoft.com/office/drawing/2014/main" id="{A5836944-EDB3-D0BA-B446-603C273173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오른쪽 대괄호 63">
                  <a:extLst>
                    <a:ext uri="{FF2B5EF4-FFF2-40B4-BE49-F238E27FC236}">
                      <a16:creationId xmlns:a16="http://schemas.microsoft.com/office/drawing/2014/main" id="{EB7C9D95-D343-4016-7AEF-7AE7B560D18D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2B0FB1F-7AD1-F0D0-E1F7-F3B5CC97E4EE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 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 rate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61B9D-9425-3212-35DF-E2C91195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- 249 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6140" y="666361"/>
            <a:ext cx="2883079" cy="1475707"/>
            <a:chOff x="177947" y="1170864"/>
            <a:chExt cx="2883079" cy="14757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A4A9D-F9E4-7E74-CA24-99D76CA9EE5D}"/>
              </a:ext>
            </a:extLst>
          </p:cNvPr>
          <p:cNvGrpSpPr/>
          <p:nvPr/>
        </p:nvGrpSpPr>
        <p:grpSpPr>
          <a:xfrm>
            <a:off x="11353800" y="78429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91215700-3709-1461-1187-B391D413D6F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D7572C24-D067-EEB4-3C18-B989FF9CE82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3650" y="1974990"/>
            <a:ext cx="4084585" cy="408458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94A981-8BC1-1A23-29D7-AA30A4A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 - ②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Wave To Lip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26EB2B-90BE-0431-CA75-7126B51D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3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68641" y="660402"/>
            <a:ext cx="2851449" cy="1556405"/>
            <a:chOff x="209577" y="1170864"/>
            <a:chExt cx="2851449" cy="155640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9577" y="1943913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 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pic>
        <p:nvPicPr>
          <p:cNvPr id="40" name="Picture 5">
            <a:extLst>
              <a:ext uri="{FF2B5EF4-FFF2-40B4-BE49-F238E27FC236}">
                <a16:creationId xmlns:a16="http://schemas.microsoft.com/office/drawing/2014/main" id="{9F9C7B11-D94A-F962-3C1A-45EE7A0F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539" r="-412"/>
          <a:stretch/>
        </p:blipFill>
        <p:spPr>
          <a:xfrm>
            <a:off x="1989106" y="1316356"/>
            <a:ext cx="5613209" cy="4405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E151F0-832B-D36D-90FA-0ADF09B1519A}"/>
              </a:ext>
            </a:extLst>
          </p:cNvPr>
          <p:cNvSpPr/>
          <p:nvPr/>
        </p:nvSpPr>
        <p:spPr>
          <a:xfrm>
            <a:off x="2691288" y="2283984"/>
            <a:ext cx="917487" cy="680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733617" y="3843397"/>
            <a:ext cx="817370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/>
        </p:nvGraphicFramePr>
        <p:xfrm>
          <a:off x="8473242" y="1526629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BFEC1-81A4-C024-6812-C24544CB1A69}"/>
              </a:ext>
            </a:extLst>
          </p:cNvPr>
          <p:cNvSpPr/>
          <p:nvPr/>
        </p:nvSpPr>
        <p:spPr>
          <a:xfrm>
            <a:off x="8068780" y="1787584"/>
            <a:ext cx="404462" cy="15296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7F15B-5784-3520-F80C-77ABE9F80289}"/>
              </a:ext>
            </a:extLst>
          </p:cNvPr>
          <p:cNvSpPr/>
          <p:nvPr/>
        </p:nvSpPr>
        <p:spPr>
          <a:xfrm>
            <a:off x="8937281" y="1787584"/>
            <a:ext cx="404462" cy="152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1646C-74B8-F2D4-6FF7-6C9708811F0B}"/>
              </a:ext>
            </a:extLst>
          </p:cNvPr>
          <p:cNvSpPr txBox="1"/>
          <p:nvPr/>
        </p:nvSpPr>
        <p:spPr>
          <a:xfrm>
            <a:off x="8085443" y="330667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2F700-8C09-F928-DE6F-2EDEDEC99DAD}"/>
              </a:ext>
            </a:extLst>
          </p:cNvPr>
          <p:cNvSpPr txBox="1"/>
          <p:nvPr/>
        </p:nvSpPr>
        <p:spPr>
          <a:xfrm>
            <a:off x="8964332" y="330477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AC8C0-248C-3C89-E807-810561CFAEDC}"/>
              </a:ext>
            </a:extLst>
          </p:cNvPr>
          <p:cNvSpPr txBox="1"/>
          <p:nvPr/>
        </p:nvSpPr>
        <p:spPr>
          <a:xfrm>
            <a:off x="7968393" y="149693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8CC8-FEB0-127D-CB83-FD412C0791B7}"/>
              </a:ext>
            </a:extLst>
          </p:cNvPr>
          <p:cNvSpPr txBox="1"/>
          <p:nvPr/>
        </p:nvSpPr>
        <p:spPr>
          <a:xfrm>
            <a:off x="8848044" y="149693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71031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208487"/>
            <a:chOff x="209577" y="1170864"/>
            <a:chExt cx="2959514" cy="1208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78FC5FA-EEAB-1C91-9EDA-901C89E8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70" y="4962107"/>
            <a:ext cx="9333059" cy="148202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DED53F-41A8-0247-1CFA-C0005763E55D}"/>
              </a:ext>
            </a:extLst>
          </p:cNvPr>
          <p:cNvCxnSpPr>
            <a:cxnSpLocks/>
          </p:cNvCxnSpPr>
          <p:nvPr/>
        </p:nvCxnSpPr>
        <p:spPr>
          <a:xfrm flipV="1">
            <a:off x="2797195" y="3484747"/>
            <a:ext cx="38758" cy="1477360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A40B2A3-2BFF-E2EB-6676-D2064829586C}"/>
              </a:ext>
            </a:extLst>
          </p:cNvPr>
          <p:cNvCxnSpPr>
            <a:cxnSpLocks/>
          </p:cNvCxnSpPr>
          <p:nvPr/>
        </p:nvCxnSpPr>
        <p:spPr>
          <a:xfrm flipV="1">
            <a:off x="5194185" y="4416739"/>
            <a:ext cx="0" cy="545368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2142091-2511-B715-8C02-D8F5F77DB744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29A606E-1345-C6E3-6A92-845F56D4517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4865371-EF01-9113-5578-FD025F00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B04778-54CF-F94F-9BBC-C738290AFB1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BE05B35-BD36-6FC3-9D41-8804A8AB94A9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D9EE542-C297-5B0B-8B4B-4AA13BD46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2CB3637-D931-0B8C-93D9-CB678812893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85272FF-C3CC-87FB-B192-478CFB253182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094E1EA-C5C8-A68F-C52E-58B6B9F5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4D21C058-C90B-85CA-85F0-87DBA70A4D4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614279E-AA05-DA6A-4236-0EFB631753E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2601909-851C-A076-D647-62FC5035D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A60BF4FA-BEDD-5972-7C0B-C61AB1651299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06172D3-3BED-3A30-A521-F9D472572AB0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B548CCC-8F73-FB69-4BC8-E1AA3852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7912172-4E26-FE2E-7DCA-9A9CC3063B76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6560C67-9C7E-9613-1C37-A5E22DD834AA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275C0E4-B664-54C2-5E22-1F742B7C6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00618EE-1C04-5602-EF87-A49A236A3527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A486FB-1613-73C2-1451-586B845460C5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7E8EF6D-D2D3-F9FF-1ACD-A7BEBD8A8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1F654360-7115-704D-BABA-8042B48C63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55C7022-01C6-6863-4112-C899571A00FC}"/>
              </a:ext>
            </a:extLst>
          </p:cNvPr>
          <p:cNvSpPr txBox="1"/>
          <p:nvPr/>
        </p:nvSpPr>
        <p:spPr>
          <a:xfrm>
            <a:off x="5766103" y="1405592"/>
            <a:ext cx="5955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 : 25FPS</a:t>
            </a:r>
          </a:p>
          <a:p>
            <a:r>
              <a:rPr lang="en-US" altLang="ko-KR" dirty="0"/>
              <a:t>Wav Sample Rate : 22KHZ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해당 </a:t>
            </a:r>
            <a:r>
              <a:rPr lang="en-US" altLang="ko-KR" dirty="0"/>
              <a:t>Crop</a:t>
            </a:r>
            <a:r>
              <a:rPr lang="ko-KR" altLang="en-US" dirty="0"/>
              <a:t>한 </a:t>
            </a:r>
            <a:r>
              <a:rPr lang="en-US" altLang="ko-KR" dirty="0"/>
              <a:t>3~7</a:t>
            </a:r>
            <a:r>
              <a:rPr lang="ko-KR" altLang="en-US" dirty="0"/>
              <a:t>초 길이의 한 영상에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25fps * 5(</a:t>
            </a:r>
            <a:r>
              <a:rPr lang="ko-KR" altLang="en-US" dirty="0"/>
              <a:t>평균</a:t>
            </a:r>
            <a:r>
              <a:rPr lang="en-US" altLang="ko-KR" dirty="0"/>
              <a:t>)  </a:t>
            </a:r>
            <a:r>
              <a:rPr lang="ko-KR" altLang="en-US" dirty="0"/>
              <a:t>각 </a:t>
            </a:r>
            <a:r>
              <a:rPr lang="en-US" altLang="ko-KR" dirty="0"/>
              <a:t>125</a:t>
            </a:r>
            <a:r>
              <a:rPr lang="ko-KR" altLang="en-US" dirty="0"/>
              <a:t>장의 사진을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사진에 </a:t>
            </a:r>
            <a:r>
              <a:rPr lang="en-US" altLang="ko-KR" dirty="0"/>
              <a:t>Face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 dirty="0"/>
              <a:t>하고 얼굴 부분만 </a:t>
            </a:r>
            <a:r>
              <a:rPr lang="en-US" altLang="ko-KR" dirty="0"/>
              <a:t>Crop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FC45066-3A0A-96D0-949C-8695959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5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208487"/>
            <a:chOff x="209577" y="1170864"/>
            <a:chExt cx="2959514" cy="1208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A4D62957-46C6-904A-A07F-E9E141FEA882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21A199F-3CDA-43D9-249C-64E11AB7E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82842" y="3455790"/>
            <a:ext cx="2752492" cy="13726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A2337F-62CB-404B-AAC8-9383C35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6226060" y="2369230"/>
            <a:ext cx="4866580" cy="2459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C4A891-A74E-34BE-20A3-A570560A7A3F}"/>
              </a:ext>
            </a:extLst>
          </p:cNvPr>
          <p:cNvSpPr txBox="1"/>
          <p:nvPr/>
        </p:nvSpPr>
        <p:spPr>
          <a:xfrm>
            <a:off x="2973590" y="1694592"/>
            <a:ext cx="28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Discriminator </a:t>
            </a:r>
            <a:r>
              <a:rPr lang="ko-KR" altLang="en-US" dirty="0"/>
              <a:t>데이터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8856D-5B4A-05AC-F051-AD345B071CFA}"/>
              </a:ext>
            </a:extLst>
          </p:cNvPr>
          <p:cNvSpPr txBox="1"/>
          <p:nvPr/>
        </p:nvSpPr>
        <p:spPr>
          <a:xfrm>
            <a:off x="7637859" y="1675336"/>
            <a:ext cx="279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552D0-7A39-7FF6-9747-7BAB4DD3AF7E}"/>
              </a:ext>
            </a:extLst>
          </p:cNvPr>
          <p:cNvSpPr txBox="1"/>
          <p:nvPr/>
        </p:nvSpPr>
        <p:spPr>
          <a:xfrm>
            <a:off x="6598071" y="5061584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소요 시간 </a:t>
            </a:r>
            <a:r>
              <a:rPr lang="en-US" altLang="ko-KR" dirty="0"/>
              <a:t>: 60</a:t>
            </a:r>
            <a:r>
              <a:rPr lang="ko-KR" altLang="en-US" dirty="0"/>
              <a:t>시간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음성 개수 </a:t>
            </a:r>
            <a:r>
              <a:rPr lang="en-US" altLang="ko-KR" dirty="0"/>
              <a:t>: 30k </a:t>
            </a:r>
          </a:p>
          <a:p>
            <a:endParaRPr lang="en-US" altLang="ko-KR" dirty="0"/>
          </a:p>
          <a:p>
            <a:r>
              <a:rPr lang="ko-KR" altLang="en-US" dirty="0"/>
              <a:t>총 사진 개수 </a:t>
            </a:r>
            <a:r>
              <a:rPr lang="en-US" altLang="ko-KR" dirty="0"/>
              <a:t>: 30k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125</a:t>
            </a:r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A5E1F7C-EE78-0DA9-D9E2-04203492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06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838119" y="3918085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820908" y="5202178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598919" y="5380248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674457" y="546875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598918" y="399118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547502" y="4075246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788567" y="4737264"/>
            <a:ext cx="1582235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88030" y="4854296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B83625-4523-5BA7-8E0A-EC2712FAA02E}"/>
              </a:ext>
            </a:extLst>
          </p:cNvPr>
          <p:cNvSpPr/>
          <p:nvPr/>
        </p:nvSpPr>
        <p:spPr>
          <a:xfrm>
            <a:off x="301480" y="3822716"/>
            <a:ext cx="7165684" cy="281777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3047619" y="34130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3187857" y="4399134"/>
            <a:ext cx="411060" cy="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170646" y="5791922"/>
            <a:ext cx="428271" cy="3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851457" y="5684953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389686" y="5062521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181151" y="4402860"/>
            <a:ext cx="607415" cy="74607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5181151" y="5148939"/>
            <a:ext cx="607415" cy="64298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688356">
            <a:off x="4658844" y="5615949"/>
            <a:ext cx="2034540" cy="710225"/>
          </a:xfrm>
          <a:prstGeom prst="arc">
            <a:avLst>
              <a:gd name="adj1" fmla="val 10631121"/>
              <a:gd name="adj2" fmla="val 162350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227155" y="4363730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70802" y="5144138"/>
            <a:ext cx="856353" cy="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89650" y="5915031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0137" y="4381328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29396" y="5924545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9114657" y="3959445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81839" y="3570783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3039120" y="1105417"/>
            <a:ext cx="1786537" cy="38388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85" idx="0"/>
            <a:endCxn id="49" idx="2"/>
          </p:cNvCxnSpPr>
          <p:nvPr/>
        </p:nvCxnSpPr>
        <p:spPr>
          <a:xfrm rot="16200000" flipV="1">
            <a:off x="6920335" y="2265793"/>
            <a:ext cx="1820509" cy="23753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244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9090597" y="3304838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02826" y="2580813"/>
            <a:ext cx="0" cy="641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589478" y="194200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46716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588642" y="184080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432490" y="3475341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BFAEF1F3-4EF4-876C-C9E5-A34F450C8922}"/>
              </a:ext>
            </a:extLst>
          </p:cNvPr>
          <p:cNvSpPr/>
          <p:nvPr/>
        </p:nvSpPr>
        <p:spPr>
          <a:xfrm>
            <a:off x="1953341" y="3817363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56526" y="1013157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419518" y="411193"/>
            <a:ext cx="200611" cy="26639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DF433043-A656-851E-69AF-86150DD201E8}"/>
              </a:ext>
            </a:extLst>
          </p:cNvPr>
          <p:cNvSpPr/>
          <p:nvPr/>
        </p:nvSpPr>
        <p:spPr>
          <a:xfrm>
            <a:off x="3142105" y="1630615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16A329-3C16-A3C9-BB6F-4FB34A18EC2C}"/>
              </a:ext>
            </a:extLst>
          </p:cNvPr>
          <p:cNvSpPr/>
          <p:nvPr/>
        </p:nvSpPr>
        <p:spPr>
          <a:xfrm>
            <a:off x="1855007" y="2727535"/>
            <a:ext cx="493112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/>
              <a:t>기존 모델에 비해 입모양을 정확하게 판독하고자 한다</a:t>
            </a:r>
            <a:r>
              <a:rPr lang="en-US" altLang="ko-KR" sz="1400" b="1" dirty="0"/>
              <a:t>. </a:t>
            </a:r>
          </a:p>
          <a:p>
            <a:pPr marL="742950" indent="-742950" algn="ctr">
              <a:lnSpc>
                <a:spcPct val="150000"/>
              </a:lnSpc>
              <a:buAutoNum type="arabicPeriod"/>
              <a:defRPr/>
            </a:pPr>
            <a:endParaRPr lang="en-US" altLang="ko-KR" sz="1400" b="1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BCA7CCB-FC31-22F8-9AEF-37092ED3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116 L -0.00039 -0.24931 L 0.3125 -0.24537 " pathEditMode="relative" rAng="0" ptsTypes="AAA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1.45833E-6 0.02338 L 0.21627 0.02407 L 0.21627 0.02407 " pathEditMode="relative" ptsTypes="AAAA">
                                      <p:cBhvr>
                                        <p:cTn id="1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7" grpId="0" animBg="1"/>
      <p:bldP spid="17" grpId="1" animBg="1"/>
      <p:bldP spid="32" grpId="0" animBg="1"/>
      <p:bldP spid="32" grpId="1" animBg="1"/>
      <p:bldP spid="32" grpId="2" animBg="1"/>
      <p:bldP spid="42" grpId="0"/>
      <p:bldP spid="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문제점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E5107E-2BCD-D317-5EA7-1F77FF8B7297}"/>
              </a:ext>
            </a:extLst>
          </p:cNvPr>
          <p:cNvGrpSpPr/>
          <p:nvPr/>
        </p:nvGrpSpPr>
        <p:grpSpPr>
          <a:xfrm>
            <a:off x="2151497" y="1809619"/>
            <a:ext cx="6721095" cy="1928969"/>
            <a:chOff x="1966776" y="3285877"/>
            <a:chExt cx="6721095" cy="192896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7282D2-7EC2-BF10-A6D0-7DC637D2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C7C2C6-816E-66A8-7502-CCEA307A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0599" y="3285877"/>
              <a:ext cx="2977272" cy="151595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3D4B47-8059-9E9E-C3D2-60A423FEDA4B}"/>
                </a:ext>
              </a:extLst>
            </p:cNvPr>
            <p:cNvSpPr/>
            <p:nvPr/>
          </p:nvSpPr>
          <p:spPr>
            <a:xfrm>
              <a:off x="1966776" y="476527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735C16-CFD6-0A02-56CD-B3879B20CE99}"/>
                </a:ext>
              </a:extLst>
            </p:cNvPr>
            <p:cNvSpPr/>
            <p:nvPr/>
          </p:nvSpPr>
          <p:spPr>
            <a:xfrm>
              <a:off x="5836422" y="480082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한국어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 적용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7794A5-F7F2-24A3-4C29-5F150714F746}"/>
              </a:ext>
            </a:extLst>
          </p:cNvPr>
          <p:cNvSpPr txBox="1"/>
          <p:nvPr/>
        </p:nvSpPr>
        <p:spPr>
          <a:xfrm>
            <a:off x="2515793" y="917064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34CC3B-3B6F-FB40-251A-BE8C8C6E36E6}"/>
              </a:ext>
            </a:extLst>
          </p:cNvPr>
          <p:cNvSpPr txBox="1"/>
          <p:nvPr/>
        </p:nvSpPr>
        <p:spPr>
          <a:xfrm>
            <a:off x="2016823" y="145036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A9D38-3664-1B1E-0BD8-C49B22D5AD0C}"/>
              </a:ext>
            </a:extLst>
          </p:cNvPr>
          <p:cNvSpPr txBox="1"/>
          <p:nvPr/>
        </p:nvSpPr>
        <p:spPr>
          <a:xfrm>
            <a:off x="2355037" y="385580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32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E30B8075-DF4B-6C2D-DA55-1386C34AF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6823" y="4296902"/>
            <a:ext cx="4288705" cy="2412397"/>
          </a:xfrm>
          <a:prstGeom prst="rect">
            <a:avLst/>
          </a:prstGeom>
        </p:spPr>
      </p:pic>
      <p:pic>
        <p:nvPicPr>
          <p:cNvPr id="3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D1B6EB8B-737E-4EBD-E325-386EEF15B4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9774" y="4296902"/>
            <a:ext cx="4288705" cy="2412397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8BEDE6-B359-DB54-AEE4-E2BCF497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575E5-0A42-9EDC-B228-A213344706D2}"/>
              </a:ext>
            </a:extLst>
          </p:cNvPr>
          <p:cNvSpPr/>
          <p:nvPr/>
        </p:nvSpPr>
        <p:spPr>
          <a:xfrm>
            <a:off x="8937281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1E245-3F94-E9A3-909F-85B6124C8BFF}"/>
              </a:ext>
            </a:extLst>
          </p:cNvPr>
          <p:cNvSpPr/>
          <p:nvPr/>
        </p:nvSpPr>
        <p:spPr>
          <a:xfrm>
            <a:off x="9865358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59F19-C59E-3DB7-F647-815F52DEE2F7}"/>
              </a:ext>
            </a:extLst>
          </p:cNvPr>
          <p:cNvSpPr/>
          <p:nvPr/>
        </p:nvSpPr>
        <p:spPr>
          <a:xfrm>
            <a:off x="10793435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734821-BBFD-0620-2F5F-E174C3C88097}"/>
              </a:ext>
            </a:extLst>
          </p:cNvPr>
          <p:cNvSpPr/>
          <p:nvPr/>
        </p:nvSpPr>
        <p:spPr>
          <a:xfrm>
            <a:off x="8009204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3AB99-C4F7-9883-A853-D8B72450CAB8}"/>
              </a:ext>
            </a:extLst>
          </p:cNvPr>
          <p:cNvSpPr/>
          <p:nvPr/>
        </p:nvSpPr>
        <p:spPr>
          <a:xfrm>
            <a:off x="7081127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배경</a:t>
            </a: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B05EBA3E-F6E0-93FE-87C9-652999D8987E}"/>
              </a:ext>
            </a:extLst>
          </p:cNvPr>
          <p:cNvGrpSpPr/>
          <p:nvPr/>
        </p:nvGrpSpPr>
        <p:grpSpPr>
          <a:xfrm>
            <a:off x="1577610" y="1011801"/>
            <a:ext cx="9540055" cy="4099460"/>
            <a:chOff x="1335018" y="1011801"/>
            <a:chExt cx="9540055" cy="4099460"/>
          </a:xfrm>
        </p:grpSpPr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821F8792-4E13-739F-3744-2E534391106F}"/>
                </a:ext>
              </a:extLst>
            </p:cNvPr>
            <p:cNvGrpSpPr/>
            <p:nvPr/>
          </p:nvGrpSpPr>
          <p:grpSpPr>
            <a:xfrm>
              <a:off x="1335018" y="1011801"/>
              <a:ext cx="9540055" cy="4099460"/>
              <a:chOff x="1335018" y="1161091"/>
              <a:chExt cx="9540055" cy="4099460"/>
            </a:xfrm>
          </p:grpSpPr>
          <p:grpSp>
            <p:nvGrpSpPr>
              <p:cNvPr id="1063" name="그룹 1062">
                <a:extLst>
                  <a:ext uri="{FF2B5EF4-FFF2-40B4-BE49-F238E27FC236}">
                    <a16:creationId xmlns:a16="http://schemas.microsoft.com/office/drawing/2014/main" id="{5E2F114F-BC06-2D5C-513B-578E54701DD5}"/>
                  </a:ext>
                </a:extLst>
              </p:cNvPr>
              <p:cNvGrpSpPr/>
              <p:nvPr/>
            </p:nvGrpSpPr>
            <p:grpSpPr>
              <a:xfrm>
                <a:off x="1335018" y="1161091"/>
                <a:ext cx="9540055" cy="4099460"/>
                <a:chOff x="201157" y="886868"/>
                <a:chExt cx="9540055" cy="4099460"/>
              </a:xfrm>
            </p:grpSpPr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D31D90A7-0367-A80E-210C-F840F0810E08}"/>
                    </a:ext>
                  </a:extLst>
                </p:cNvPr>
                <p:cNvSpPr/>
                <p:nvPr/>
              </p:nvSpPr>
              <p:spPr>
                <a:xfrm>
                  <a:off x="8287289" y="3370031"/>
                  <a:ext cx="83574" cy="57454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1" name="직사각형 1050">
                  <a:extLst>
                    <a:ext uri="{FF2B5EF4-FFF2-40B4-BE49-F238E27FC236}">
                      <a16:creationId xmlns:a16="http://schemas.microsoft.com/office/drawing/2014/main" id="{A8300066-DE5E-70A2-3742-EDB93F4969D7}"/>
                    </a:ext>
                  </a:extLst>
                </p:cNvPr>
                <p:cNvSpPr/>
                <p:nvPr/>
              </p:nvSpPr>
              <p:spPr>
                <a:xfrm>
                  <a:off x="7776258" y="316340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0" name="직사각형 1049">
                  <a:extLst>
                    <a:ext uri="{FF2B5EF4-FFF2-40B4-BE49-F238E27FC236}">
                      <a16:creationId xmlns:a16="http://schemas.microsoft.com/office/drawing/2014/main" id="{397BA635-0862-4DCE-6442-5C01D17B608A}"/>
                    </a:ext>
                  </a:extLst>
                </p:cNvPr>
                <p:cNvSpPr/>
                <p:nvPr/>
              </p:nvSpPr>
              <p:spPr>
                <a:xfrm>
                  <a:off x="7243084" y="290879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38BBEB90-AECD-C41A-0F89-7F1AAD98211C}"/>
                    </a:ext>
                  </a:extLst>
                </p:cNvPr>
                <p:cNvSpPr/>
                <p:nvPr/>
              </p:nvSpPr>
              <p:spPr>
                <a:xfrm>
                  <a:off x="6720111" y="2653986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8" name="직사각형 1047">
                  <a:extLst>
                    <a:ext uri="{FF2B5EF4-FFF2-40B4-BE49-F238E27FC236}">
                      <a16:creationId xmlns:a16="http://schemas.microsoft.com/office/drawing/2014/main" id="{4D0CC3FF-BEA1-F9A0-FEB5-56EAE33B6ADE}"/>
                    </a:ext>
                  </a:extLst>
                </p:cNvPr>
                <p:cNvSpPr/>
                <p:nvPr/>
              </p:nvSpPr>
              <p:spPr>
                <a:xfrm>
                  <a:off x="6196382" y="2649019"/>
                  <a:ext cx="83574" cy="1065078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7" name="직사각형 1046">
                  <a:extLst>
                    <a:ext uri="{FF2B5EF4-FFF2-40B4-BE49-F238E27FC236}">
                      <a16:creationId xmlns:a16="http://schemas.microsoft.com/office/drawing/2014/main" id="{35BC8128-7434-6011-6635-340B05D685C2}"/>
                    </a:ext>
                  </a:extLst>
                </p:cNvPr>
                <p:cNvSpPr/>
                <p:nvPr/>
              </p:nvSpPr>
              <p:spPr>
                <a:xfrm>
                  <a:off x="5667633" y="255966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6" name="직사각형 1045">
                  <a:extLst>
                    <a:ext uri="{FF2B5EF4-FFF2-40B4-BE49-F238E27FC236}">
                      <a16:creationId xmlns:a16="http://schemas.microsoft.com/office/drawing/2014/main" id="{A0AAC4B0-A671-3F4D-D8C5-A5DB063E395C}"/>
                    </a:ext>
                  </a:extLst>
                </p:cNvPr>
                <p:cNvSpPr/>
                <p:nvPr/>
              </p:nvSpPr>
              <p:spPr>
                <a:xfrm>
                  <a:off x="5150645" y="251875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5" name="직사각형 1044">
                  <a:extLst>
                    <a:ext uri="{FF2B5EF4-FFF2-40B4-BE49-F238E27FC236}">
                      <a16:creationId xmlns:a16="http://schemas.microsoft.com/office/drawing/2014/main" id="{F1B6A12D-3DCF-0F2E-82A9-E9D98004595A}"/>
                    </a:ext>
                  </a:extLst>
                </p:cNvPr>
                <p:cNvSpPr/>
                <p:nvPr/>
              </p:nvSpPr>
              <p:spPr>
                <a:xfrm>
                  <a:off x="4616508" y="2426355"/>
                  <a:ext cx="83574" cy="1449267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4" name="직사각형 1043">
                  <a:extLst>
                    <a:ext uri="{FF2B5EF4-FFF2-40B4-BE49-F238E27FC236}">
                      <a16:creationId xmlns:a16="http://schemas.microsoft.com/office/drawing/2014/main" id="{3A0BA837-9003-A55B-DBC0-AB0D47CF4F1F}"/>
                    </a:ext>
                  </a:extLst>
                </p:cNvPr>
                <p:cNvSpPr/>
                <p:nvPr/>
              </p:nvSpPr>
              <p:spPr>
                <a:xfrm>
                  <a:off x="4104609" y="2313725"/>
                  <a:ext cx="83574" cy="153947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3" name="직사각형 1042">
                  <a:extLst>
                    <a:ext uri="{FF2B5EF4-FFF2-40B4-BE49-F238E27FC236}">
                      <a16:creationId xmlns:a16="http://schemas.microsoft.com/office/drawing/2014/main" id="{71B2D321-9F12-EB47-F451-14F3925B7D9E}"/>
                    </a:ext>
                  </a:extLst>
                </p:cNvPr>
                <p:cNvSpPr/>
                <p:nvPr/>
              </p:nvSpPr>
              <p:spPr>
                <a:xfrm>
                  <a:off x="3568073" y="2313725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직사각형 1040">
                  <a:extLst>
                    <a:ext uri="{FF2B5EF4-FFF2-40B4-BE49-F238E27FC236}">
                      <a16:creationId xmlns:a16="http://schemas.microsoft.com/office/drawing/2014/main" id="{5D67A817-B8D1-96CD-C820-6236F5CCC11C}"/>
                    </a:ext>
                  </a:extLst>
                </p:cNvPr>
                <p:cNvSpPr/>
                <p:nvPr/>
              </p:nvSpPr>
              <p:spPr>
                <a:xfrm>
                  <a:off x="3061893" y="2175032"/>
                  <a:ext cx="83574" cy="101605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B0545C37-4644-F26A-F36A-82031A18E9BA}"/>
                    </a:ext>
                  </a:extLst>
                </p:cNvPr>
                <p:cNvSpPr/>
                <p:nvPr/>
              </p:nvSpPr>
              <p:spPr>
                <a:xfrm>
                  <a:off x="2524194" y="2192744"/>
                  <a:ext cx="83574" cy="135236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CBC29051-D748-F200-5C61-1C88011EA293}"/>
                    </a:ext>
                  </a:extLst>
                </p:cNvPr>
                <p:cNvSpPr/>
                <p:nvPr/>
              </p:nvSpPr>
              <p:spPr>
                <a:xfrm>
                  <a:off x="2016334" y="208142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8" name="직사각형 1037">
                  <a:extLst>
                    <a:ext uri="{FF2B5EF4-FFF2-40B4-BE49-F238E27FC236}">
                      <a16:creationId xmlns:a16="http://schemas.microsoft.com/office/drawing/2014/main" id="{FC1486C5-3BFA-CE2F-5BA1-51A4C503EBD8}"/>
                    </a:ext>
                  </a:extLst>
                </p:cNvPr>
                <p:cNvSpPr/>
                <p:nvPr/>
              </p:nvSpPr>
              <p:spPr>
                <a:xfrm>
                  <a:off x="1486361" y="194921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7" name="직사각형 1036">
                  <a:extLst>
                    <a:ext uri="{FF2B5EF4-FFF2-40B4-BE49-F238E27FC236}">
                      <a16:creationId xmlns:a16="http://schemas.microsoft.com/office/drawing/2014/main" id="{20A586B1-C94D-4A94-6283-AABE19B6E2D7}"/>
                    </a:ext>
                  </a:extLst>
                </p:cNvPr>
                <p:cNvSpPr/>
                <p:nvPr/>
              </p:nvSpPr>
              <p:spPr>
                <a:xfrm>
                  <a:off x="971769" y="1856813"/>
                  <a:ext cx="83574" cy="2395796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3CF28E-D309-7002-4AED-5D9198557BE0}"/>
                    </a:ext>
                  </a:extLst>
                </p:cNvPr>
                <p:cNvSpPr txBox="1"/>
                <p:nvPr/>
              </p:nvSpPr>
              <p:spPr>
                <a:xfrm>
                  <a:off x="363877" y="886868"/>
                  <a:ext cx="5423163" cy="407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ea typeface="Tmon몬소리 Black" panose="02000A03000000000000"/>
                    </a:rPr>
                    <a:t>&lt; OECD </a:t>
                  </a:r>
                  <a:r>
                    <a:rPr lang="ko-KR" altLang="en-US" dirty="0">
                      <a:ea typeface="Tmon몬소리 Black" panose="02000A03000000000000"/>
                    </a:rPr>
                    <a:t>세대 간 디지털 숙련도 격차 </a:t>
                  </a:r>
                  <a:r>
                    <a:rPr lang="en-US" altLang="ko-KR" dirty="0">
                      <a:ea typeface="Tmon몬소리 Black" panose="02000A03000000000000"/>
                    </a:rPr>
                    <a:t>&gt;</a:t>
                  </a:r>
                  <a:endParaRPr lang="ko-KR" altLang="en-US" dirty="0">
                    <a:ea typeface="Tmon몬소리 Black" panose="02000A03000000000000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35D1FB1-297A-A71F-FC5A-F5481F14A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734" y="1330525"/>
                  <a:ext cx="0" cy="317035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22821CB2-4C10-209A-5D23-55778FA6C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734" y="4500878"/>
                  <a:ext cx="838731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5BD12CF-5D2A-CC98-DF22-E01DFAE6A74B}"/>
                    </a:ext>
                  </a:extLst>
                </p:cNvPr>
                <p:cNvSpPr/>
                <p:nvPr/>
              </p:nvSpPr>
              <p:spPr>
                <a:xfrm>
                  <a:off x="201954" y="144286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70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542DECF-3616-70F3-5821-F203D92072E0}"/>
                    </a:ext>
                  </a:extLst>
                </p:cNvPr>
                <p:cNvSpPr/>
                <p:nvPr/>
              </p:nvSpPr>
              <p:spPr>
                <a:xfrm>
                  <a:off x="201954" y="1851033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60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B11DEFF-6FC8-B2D4-3235-0FED91D67C2C}"/>
                    </a:ext>
                  </a:extLst>
                </p:cNvPr>
                <p:cNvSpPr/>
                <p:nvPr/>
              </p:nvSpPr>
              <p:spPr>
                <a:xfrm>
                  <a:off x="201158" y="2257421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50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ABE22D70-C223-FA6B-7908-972AE3579D52}"/>
                    </a:ext>
                  </a:extLst>
                </p:cNvPr>
                <p:cNvSpPr/>
                <p:nvPr/>
              </p:nvSpPr>
              <p:spPr>
                <a:xfrm>
                  <a:off x="201316" y="2668472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40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731E8EF-7652-81EF-E62F-9E5ED9C16E69}"/>
                    </a:ext>
                  </a:extLst>
                </p:cNvPr>
                <p:cNvSpPr/>
                <p:nvPr/>
              </p:nvSpPr>
              <p:spPr>
                <a:xfrm>
                  <a:off x="201157" y="3073715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30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9735A1FB-A652-19D3-76C7-F5C8DBE9A0B3}"/>
                    </a:ext>
                  </a:extLst>
                </p:cNvPr>
                <p:cNvSpPr/>
                <p:nvPr/>
              </p:nvSpPr>
              <p:spPr>
                <a:xfrm>
                  <a:off x="201979" y="3481976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20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B19DB9B-9453-28C1-4EAC-2B894B6A6C2E}"/>
                    </a:ext>
                  </a:extLst>
                </p:cNvPr>
                <p:cNvSpPr/>
                <p:nvPr/>
              </p:nvSpPr>
              <p:spPr>
                <a:xfrm>
                  <a:off x="201157" y="388910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10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grpSp>
              <p:nvGrpSpPr>
                <p:cNvPr id="1061" name="그룹 1060">
                  <a:extLst>
                    <a:ext uri="{FF2B5EF4-FFF2-40B4-BE49-F238E27FC236}">
                      <a16:creationId xmlns:a16="http://schemas.microsoft.com/office/drawing/2014/main" id="{D25FC803-2ABC-E9B3-B2EA-D35B94A00FB7}"/>
                    </a:ext>
                  </a:extLst>
                </p:cNvPr>
                <p:cNvGrpSpPr/>
                <p:nvPr/>
              </p:nvGrpSpPr>
              <p:grpSpPr>
                <a:xfrm>
                  <a:off x="7772002" y="1361285"/>
                  <a:ext cx="1969210" cy="474536"/>
                  <a:chOff x="4671293" y="1263402"/>
                  <a:chExt cx="1909621" cy="429968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776FFA9C-79A8-F943-5B2E-B267A6FD1776}"/>
                      </a:ext>
                    </a:extLst>
                  </p:cNvPr>
                  <p:cNvSpPr/>
                  <p:nvPr/>
                </p:nvSpPr>
                <p:spPr>
                  <a:xfrm>
                    <a:off x="4673608" y="1340573"/>
                    <a:ext cx="101596" cy="10159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4" name="다이아몬드 33">
                    <a:extLst>
                      <a:ext uri="{FF2B5EF4-FFF2-40B4-BE49-F238E27FC236}">
                        <a16:creationId xmlns:a16="http://schemas.microsoft.com/office/drawing/2014/main" id="{B0A19323-0903-0F37-14E0-6D46A8EEA5EB}"/>
                      </a:ext>
                    </a:extLst>
                  </p:cNvPr>
                  <p:cNvSpPr/>
                  <p:nvPr/>
                </p:nvSpPr>
                <p:spPr>
                  <a:xfrm>
                    <a:off x="4671293" y="1517836"/>
                    <a:ext cx="101596" cy="101596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9A05E1-E123-4D91-9DE6-789525F67F18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4633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16 – 24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60D1D5-540F-93BA-42AE-1D5FB1C97A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2634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55 – 65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</p:grp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961B637A-DDEF-71F6-E67C-5EA4963EE8B4}"/>
                    </a:ext>
                  </a:extLst>
                </p:cNvPr>
                <p:cNvSpPr/>
                <p:nvPr/>
              </p:nvSpPr>
              <p:spPr>
                <a:xfrm>
                  <a:off x="962854" y="17973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47D928-205E-E4E4-FD4C-9254C5A1C534}"/>
                    </a:ext>
                  </a:extLst>
                </p:cNvPr>
                <p:cNvSpPr/>
                <p:nvPr/>
              </p:nvSpPr>
              <p:spPr>
                <a:xfrm>
                  <a:off x="962854" y="4213498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다이아몬드 40">
                  <a:extLst>
                    <a:ext uri="{FF2B5EF4-FFF2-40B4-BE49-F238E27FC236}">
                      <a16:creationId xmlns:a16="http://schemas.microsoft.com/office/drawing/2014/main" id="{9CC5171E-547E-E25D-674F-8C2C80C1C5F9}"/>
                    </a:ext>
                  </a:extLst>
                </p:cNvPr>
                <p:cNvSpPr/>
                <p:nvPr/>
              </p:nvSpPr>
              <p:spPr>
                <a:xfrm>
                  <a:off x="1475130" y="188549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031DAF7-70CF-D0EA-008D-0C99A6D92F01}"/>
                    </a:ext>
                  </a:extLst>
                </p:cNvPr>
                <p:cNvSpPr/>
                <p:nvPr/>
              </p:nvSpPr>
              <p:spPr>
                <a:xfrm>
                  <a:off x="1475130" y="337909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다이아몬드 43">
                  <a:extLst>
                    <a:ext uri="{FF2B5EF4-FFF2-40B4-BE49-F238E27FC236}">
                      <a16:creationId xmlns:a16="http://schemas.microsoft.com/office/drawing/2014/main" id="{E6394C73-2B57-B5B7-C6B2-837B90A71812}"/>
                    </a:ext>
                  </a:extLst>
                </p:cNvPr>
                <p:cNvSpPr/>
                <p:nvPr/>
              </p:nvSpPr>
              <p:spPr>
                <a:xfrm>
                  <a:off x="8276693" y="332303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C8B1F98-5111-6F53-C426-F2326D2F33F9}"/>
                    </a:ext>
                  </a:extLst>
                </p:cNvPr>
                <p:cNvSpPr/>
                <p:nvPr/>
              </p:nvSpPr>
              <p:spPr>
                <a:xfrm>
                  <a:off x="7766534" y="39004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다이아몬드 46">
                  <a:extLst>
                    <a:ext uri="{FF2B5EF4-FFF2-40B4-BE49-F238E27FC236}">
                      <a16:creationId xmlns:a16="http://schemas.microsoft.com/office/drawing/2014/main" id="{E570D944-4EAB-3185-D095-20C492339792}"/>
                    </a:ext>
                  </a:extLst>
                </p:cNvPr>
                <p:cNvSpPr/>
                <p:nvPr/>
              </p:nvSpPr>
              <p:spPr>
                <a:xfrm>
                  <a:off x="2006443" y="20117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F41DDD4C-1BF7-78DE-D2DB-54F82F35E8B4}"/>
                    </a:ext>
                  </a:extLst>
                </p:cNvPr>
                <p:cNvSpPr/>
                <p:nvPr/>
              </p:nvSpPr>
              <p:spPr>
                <a:xfrm>
                  <a:off x="2006596" y="354881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28A4F505-5538-C783-3228-AFC65F51E388}"/>
                    </a:ext>
                  </a:extLst>
                </p:cNvPr>
                <p:cNvSpPr/>
                <p:nvPr/>
              </p:nvSpPr>
              <p:spPr>
                <a:xfrm>
                  <a:off x="2512996" y="2127802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65066D3C-D0F7-1497-EC54-962E30AFECD2}"/>
                    </a:ext>
                  </a:extLst>
                </p:cNvPr>
                <p:cNvSpPr/>
                <p:nvPr/>
              </p:nvSpPr>
              <p:spPr>
                <a:xfrm>
                  <a:off x="2512996" y="352718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42726CF3-00AE-1D4C-7042-87FA3BF44E62}"/>
                    </a:ext>
                  </a:extLst>
                </p:cNvPr>
                <p:cNvSpPr/>
                <p:nvPr/>
              </p:nvSpPr>
              <p:spPr>
                <a:xfrm>
                  <a:off x="3052155" y="2134418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5065E3DC-8206-4CDE-48AB-2C68DAE49281}"/>
                    </a:ext>
                  </a:extLst>
                </p:cNvPr>
                <p:cNvSpPr/>
                <p:nvPr/>
              </p:nvSpPr>
              <p:spPr>
                <a:xfrm>
                  <a:off x="3050768" y="310229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다이아몬드 55">
                  <a:extLst>
                    <a:ext uri="{FF2B5EF4-FFF2-40B4-BE49-F238E27FC236}">
                      <a16:creationId xmlns:a16="http://schemas.microsoft.com/office/drawing/2014/main" id="{5E09EDBB-448F-CC88-818B-68C8AB5F6F1B}"/>
                    </a:ext>
                  </a:extLst>
                </p:cNvPr>
                <p:cNvSpPr/>
                <p:nvPr/>
              </p:nvSpPr>
              <p:spPr>
                <a:xfrm>
                  <a:off x="3554854" y="224673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789CB69-D0FB-DC8A-1ADA-CBB9CC2F5C0F}"/>
                    </a:ext>
                  </a:extLst>
                </p:cNvPr>
                <p:cNvSpPr/>
                <p:nvPr/>
              </p:nvSpPr>
              <p:spPr>
                <a:xfrm>
                  <a:off x="3557428" y="3716061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다이아몬드 58">
                  <a:extLst>
                    <a:ext uri="{FF2B5EF4-FFF2-40B4-BE49-F238E27FC236}">
                      <a16:creationId xmlns:a16="http://schemas.microsoft.com/office/drawing/2014/main" id="{5D6A1A18-5786-7693-CD57-E0CF1D2EBC81}"/>
                    </a:ext>
                  </a:extLst>
                </p:cNvPr>
                <p:cNvSpPr/>
                <p:nvPr/>
              </p:nvSpPr>
              <p:spPr>
                <a:xfrm>
                  <a:off x="5137922" y="246171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494D1A7-5AB9-B639-4086-7E9CC3004ECF}"/>
                    </a:ext>
                  </a:extLst>
                </p:cNvPr>
                <p:cNvSpPr/>
                <p:nvPr/>
              </p:nvSpPr>
              <p:spPr>
                <a:xfrm>
                  <a:off x="5137922" y="361405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다이아몬드 61">
                  <a:extLst>
                    <a:ext uri="{FF2B5EF4-FFF2-40B4-BE49-F238E27FC236}">
                      <a16:creationId xmlns:a16="http://schemas.microsoft.com/office/drawing/2014/main" id="{852F4901-0DA6-35C1-1EA5-B3FAD00D05F6}"/>
                    </a:ext>
                  </a:extLst>
                </p:cNvPr>
                <p:cNvSpPr/>
                <p:nvPr/>
              </p:nvSpPr>
              <p:spPr>
                <a:xfrm>
                  <a:off x="4094013" y="225255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E95F7DA-46E7-CC4F-4101-F4FE55265647}"/>
                    </a:ext>
                  </a:extLst>
                </p:cNvPr>
                <p:cNvSpPr/>
                <p:nvPr/>
              </p:nvSpPr>
              <p:spPr>
                <a:xfrm>
                  <a:off x="4097474" y="379713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다이아몬드 1023">
                  <a:extLst>
                    <a:ext uri="{FF2B5EF4-FFF2-40B4-BE49-F238E27FC236}">
                      <a16:creationId xmlns:a16="http://schemas.microsoft.com/office/drawing/2014/main" id="{A8F59383-1B80-740E-81AD-96CAE2EA501D}"/>
                    </a:ext>
                  </a:extLst>
                </p:cNvPr>
                <p:cNvSpPr/>
                <p:nvPr/>
              </p:nvSpPr>
              <p:spPr>
                <a:xfrm>
                  <a:off x="4602822" y="236468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5" name="다이아몬드 1024">
                  <a:extLst>
                    <a:ext uri="{FF2B5EF4-FFF2-40B4-BE49-F238E27FC236}">
                      <a16:creationId xmlns:a16="http://schemas.microsoft.com/office/drawing/2014/main" id="{6812A6E9-B1D3-D530-70E4-867E81EAE630}"/>
                    </a:ext>
                  </a:extLst>
                </p:cNvPr>
                <p:cNvSpPr/>
                <p:nvPr/>
              </p:nvSpPr>
              <p:spPr>
                <a:xfrm>
                  <a:off x="5657307" y="25000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7" name="다이아몬드 1026">
                  <a:extLst>
                    <a:ext uri="{FF2B5EF4-FFF2-40B4-BE49-F238E27FC236}">
                      <a16:creationId xmlns:a16="http://schemas.microsoft.com/office/drawing/2014/main" id="{061662BB-F06A-797B-5FDF-A684FA621E0B}"/>
                    </a:ext>
                  </a:extLst>
                </p:cNvPr>
                <p:cNvSpPr/>
                <p:nvPr/>
              </p:nvSpPr>
              <p:spPr>
                <a:xfrm>
                  <a:off x="6181930" y="2592316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8" name="다이아몬드 1027">
                  <a:extLst>
                    <a:ext uri="{FF2B5EF4-FFF2-40B4-BE49-F238E27FC236}">
                      <a16:creationId xmlns:a16="http://schemas.microsoft.com/office/drawing/2014/main" id="{FBA8EF1F-FFF5-9472-E862-079C4F972696}"/>
                    </a:ext>
                  </a:extLst>
                </p:cNvPr>
                <p:cNvSpPr/>
                <p:nvPr/>
              </p:nvSpPr>
              <p:spPr>
                <a:xfrm>
                  <a:off x="6709518" y="260934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9" name="다이아몬드 1028">
                  <a:extLst>
                    <a:ext uri="{FF2B5EF4-FFF2-40B4-BE49-F238E27FC236}">
                      <a16:creationId xmlns:a16="http://schemas.microsoft.com/office/drawing/2014/main" id="{34A1111D-6161-C164-9BBF-8B16529EA877}"/>
                    </a:ext>
                  </a:extLst>
                </p:cNvPr>
                <p:cNvSpPr/>
                <p:nvPr/>
              </p:nvSpPr>
              <p:spPr>
                <a:xfrm>
                  <a:off x="7232965" y="28442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0" name="다이아몬드 1029">
                  <a:extLst>
                    <a:ext uri="{FF2B5EF4-FFF2-40B4-BE49-F238E27FC236}">
                      <a16:creationId xmlns:a16="http://schemas.microsoft.com/office/drawing/2014/main" id="{C394F695-4DD2-E272-4D6F-9E93445BD0C2}"/>
                    </a:ext>
                  </a:extLst>
                </p:cNvPr>
                <p:cNvSpPr/>
                <p:nvPr/>
              </p:nvSpPr>
              <p:spPr>
                <a:xfrm>
                  <a:off x="7758676" y="310470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1" name="타원 1030">
                  <a:extLst>
                    <a:ext uri="{FF2B5EF4-FFF2-40B4-BE49-F238E27FC236}">
                      <a16:creationId xmlns:a16="http://schemas.microsoft.com/office/drawing/2014/main" id="{6BC0992E-4A89-B052-4EBE-2B19FECA32DF}"/>
                    </a:ext>
                  </a:extLst>
                </p:cNvPr>
                <p:cNvSpPr/>
                <p:nvPr/>
              </p:nvSpPr>
              <p:spPr>
                <a:xfrm>
                  <a:off x="8276693" y="387562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2" name="타원 1031">
                  <a:extLst>
                    <a:ext uri="{FF2B5EF4-FFF2-40B4-BE49-F238E27FC236}">
                      <a16:creationId xmlns:a16="http://schemas.microsoft.com/office/drawing/2014/main" id="{2CD36350-27E7-D4DF-472B-FD9857BF56D7}"/>
                    </a:ext>
                  </a:extLst>
                </p:cNvPr>
                <p:cNvSpPr/>
                <p:nvPr/>
              </p:nvSpPr>
              <p:spPr>
                <a:xfrm>
                  <a:off x="5658179" y="36551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3" name="타원 1032">
                  <a:extLst>
                    <a:ext uri="{FF2B5EF4-FFF2-40B4-BE49-F238E27FC236}">
                      <a16:creationId xmlns:a16="http://schemas.microsoft.com/office/drawing/2014/main" id="{967ECAA5-2780-5218-7534-BABFE9DEB539}"/>
                    </a:ext>
                  </a:extLst>
                </p:cNvPr>
                <p:cNvSpPr/>
                <p:nvPr/>
              </p:nvSpPr>
              <p:spPr>
                <a:xfrm>
                  <a:off x="6183418" y="364412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타원 1033">
                  <a:extLst>
                    <a:ext uri="{FF2B5EF4-FFF2-40B4-BE49-F238E27FC236}">
                      <a16:creationId xmlns:a16="http://schemas.microsoft.com/office/drawing/2014/main" id="{809F7A73-05FC-C49D-71EA-F8B37E84AC30}"/>
                    </a:ext>
                  </a:extLst>
                </p:cNvPr>
                <p:cNvSpPr/>
                <p:nvPr/>
              </p:nvSpPr>
              <p:spPr>
                <a:xfrm>
                  <a:off x="6709516" y="336830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5" name="타원 1034">
                  <a:extLst>
                    <a:ext uri="{FF2B5EF4-FFF2-40B4-BE49-F238E27FC236}">
                      <a16:creationId xmlns:a16="http://schemas.microsoft.com/office/drawing/2014/main" id="{F3D00B8C-B4D0-3200-204F-52A9A7278341}"/>
                    </a:ext>
                  </a:extLst>
                </p:cNvPr>
                <p:cNvSpPr/>
                <p:nvPr/>
              </p:nvSpPr>
              <p:spPr>
                <a:xfrm>
                  <a:off x="7232489" y="363699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타원 1035">
                  <a:extLst>
                    <a:ext uri="{FF2B5EF4-FFF2-40B4-BE49-F238E27FC236}">
                      <a16:creationId xmlns:a16="http://schemas.microsoft.com/office/drawing/2014/main" id="{B8FF658B-BAAF-F254-66EB-76F5E8A8B53B}"/>
                    </a:ext>
                  </a:extLst>
                </p:cNvPr>
                <p:cNvSpPr/>
                <p:nvPr/>
              </p:nvSpPr>
              <p:spPr>
                <a:xfrm>
                  <a:off x="4604784" y="380730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5105757F-3B75-3FDD-9231-EBC2197B7213}"/>
                    </a:ext>
                  </a:extLst>
                </p:cNvPr>
                <p:cNvSpPr txBox="1"/>
                <p:nvPr/>
              </p:nvSpPr>
              <p:spPr>
                <a:xfrm>
                  <a:off x="772592" y="4520813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KOR</a:t>
                  </a:r>
                  <a:endParaRPr lang="ko-KR" altLang="en-US" sz="1200" dirty="0"/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D9F79458-FDAD-3C5B-FC2E-F425BA84FA61}"/>
                    </a:ext>
                  </a:extLst>
                </p:cNvPr>
                <p:cNvSpPr txBox="1"/>
                <p:nvPr/>
              </p:nvSpPr>
              <p:spPr>
                <a:xfrm>
                  <a:off x="4887865" y="4476809"/>
                  <a:ext cx="709646" cy="50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OECD </a:t>
                  </a:r>
                </a:p>
                <a:p>
                  <a:r>
                    <a:rPr lang="ko-KR" altLang="en-US" sz="1200" dirty="0"/>
                    <a:t>평균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142161F9-B487-8D13-7D36-52231B132FF6}"/>
                    </a:ext>
                  </a:extLst>
                </p:cNvPr>
                <p:cNvSpPr txBox="1"/>
                <p:nvPr/>
              </p:nvSpPr>
              <p:spPr>
                <a:xfrm>
                  <a:off x="6523345" y="4525907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USA</a:t>
                  </a:r>
                  <a:endParaRPr lang="ko-KR" altLang="en-US" sz="1200" dirty="0"/>
                </a:p>
              </p:txBody>
            </p:sp>
          </p:grp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E77C97E-0081-4B28-DED5-6555A1DF8C3C}"/>
                  </a:ext>
                </a:extLst>
              </p:cNvPr>
              <p:cNvSpPr txBox="1"/>
              <p:nvPr/>
            </p:nvSpPr>
            <p:spPr>
              <a:xfrm>
                <a:off x="2397338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SWE</a:t>
                </a:r>
                <a:endParaRPr lang="ko-KR" altLang="en-US" sz="1200" dirty="0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BC4778B6-06E8-3C31-BCA4-E603DCBD93F0}"/>
                  </a:ext>
                </a:extLst>
              </p:cNvPr>
              <p:cNvSpPr txBox="1"/>
              <p:nvPr/>
            </p:nvSpPr>
            <p:spPr>
              <a:xfrm>
                <a:off x="2965282" y="4804526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BEL</a:t>
                </a:r>
                <a:endParaRPr lang="ko-KR" altLang="en-US" sz="1200" dirty="0"/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790B76D8-81FF-6161-B4BF-747D3AFE5341}"/>
                  </a:ext>
                </a:extLst>
              </p:cNvPr>
              <p:cNvSpPr txBox="1"/>
              <p:nvPr/>
            </p:nvSpPr>
            <p:spPr>
              <a:xfrm>
                <a:off x="7180954" y="478443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JPN</a:t>
                </a:r>
                <a:endParaRPr lang="ko-KR" altLang="en-US" sz="1200" dirty="0"/>
              </a:p>
            </p:txBody>
          </p: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F187E3A3-F5D3-F5AE-026B-2B2D0594B058}"/>
                  </a:ext>
                </a:extLst>
              </p:cNvPr>
              <p:cNvSpPr txBox="1"/>
              <p:nvPr/>
            </p:nvSpPr>
            <p:spPr>
              <a:xfrm>
                <a:off x="8725615" y="4778322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CHL</a:t>
                </a:r>
                <a:endParaRPr lang="ko-KR" altLang="en-US" sz="1200" dirty="0"/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D7977808-FBC1-E025-C1D0-8E899904A1AE}"/>
                  </a:ext>
                </a:extLst>
              </p:cNvPr>
              <p:cNvSpPr txBox="1"/>
              <p:nvPr/>
            </p:nvSpPr>
            <p:spPr>
              <a:xfrm>
                <a:off x="9209696" y="477937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MEX</a:t>
                </a:r>
                <a:endParaRPr lang="ko-KR" altLang="en-US" sz="1200" dirty="0"/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C5E27D22-6BE6-7328-DD9F-C9C4F6D1A461}"/>
                  </a:ext>
                </a:extLst>
              </p:cNvPr>
              <p:cNvSpPr txBox="1"/>
              <p:nvPr/>
            </p:nvSpPr>
            <p:spPr>
              <a:xfrm>
                <a:off x="3498436" y="480831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CZE</a:t>
                </a:r>
                <a:endParaRPr lang="ko-KR" altLang="en-US" sz="1200" dirty="0"/>
              </a:p>
            </p:txBody>
          </p:sp>
          <p:sp>
            <p:nvSpPr>
              <p:cNvPr id="1071" name="TextBox 1070">
                <a:extLst>
                  <a:ext uri="{FF2B5EF4-FFF2-40B4-BE49-F238E27FC236}">
                    <a16:creationId xmlns:a16="http://schemas.microsoft.com/office/drawing/2014/main" id="{9AFA618A-F532-CE3F-049A-2569DF5CE7CD}"/>
                  </a:ext>
                </a:extLst>
              </p:cNvPr>
              <p:cNvSpPr txBox="1"/>
              <p:nvPr/>
            </p:nvSpPr>
            <p:spPr>
              <a:xfrm>
                <a:off x="3994367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NZL</a:t>
                </a:r>
                <a:endParaRPr lang="ko-KR" altLang="en-US" sz="1200" dirty="0"/>
              </a:p>
            </p:txBody>
          </p:sp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CF36702C-8AFA-79E6-EFCF-FCA62123AFAA}"/>
                  </a:ext>
                </a:extLst>
              </p:cNvPr>
              <p:cNvSpPr txBox="1"/>
              <p:nvPr/>
            </p:nvSpPr>
            <p:spPr>
              <a:xfrm>
                <a:off x="4498453" y="480504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AUT</a:t>
                </a:r>
                <a:endParaRPr lang="ko-KR" altLang="en-US" sz="1200" dirty="0"/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5DB17142-4667-F1C6-24DC-AE0F16B5598F}"/>
                  </a:ext>
                </a:extLst>
              </p:cNvPr>
              <p:cNvSpPr txBox="1"/>
              <p:nvPr/>
            </p:nvSpPr>
            <p:spPr>
              <a:xfrm>
                <a:off x="5050926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AST</a:t>
                </a:r>
                <a:endParaRPr lang="ko-KR" altLang="en-US" sz="1200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849241FE-7065-F768-88CB-BB241BE62EFB}"/>
                  </a:ext>
                </a:extLst>
              </p:cNvPr>
              <p:cNvSpPr txBox="1"/>
              <p:nvPr/>
            </p:nvSpPr>
            <p:spPr>
              <a:xfrm>
                <a:off x="5572144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SVN</a:t>
                </a:r>
                <a:endParaRPr lang="ko-KR" altLang="en-US" sz="1200" dirty="0"/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06D2648-1FA1-1B11-2E1E-E53C092C1B36}"/>
                  </a:ext>
                </a:extLst>
              </p:cNvPr>
              <p:cNvSpPr txBox="1"/>
              <p:nvPr/>
            </p:nvSpPr>
            <p:spPr>
              <a:xfrm>
                <a:off x="6616594" y="479326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HUN</a:t>
                </a:r>
                <a:endParaRPr lang="ko-KR" altLang="en-US" sz="1200" dirty="0"/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BA9D52E-7D6A-FE52-CE4D-25BA1890FAEC}"/>
                  </a:ext>
                </a:extLst>
              </p:cNvPr>
              <p:cNvSpPr txBox="1"/>
              <p:nvPr/>
            </p:nvSpPr>
            <p:spPr>
              <a:xfrm>
                <a:off x="8220592" y="4789440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ISR</a:t>
                </a:r>
                <a:endParaRPr lang="ko-KR" altLang="en-US" sz="1200" dirty="0"/>
              </a:p>
            </p:txBody>
          </p:sp>
        </p:grp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12E0EE2B-EF41-6BC0-9FD7-BD6268262D95}"/>
                </a:ext>
              </a:extLst>
            </p:cNvPr>
            <p:cNvSpPr txBox="1"/>
            <p:nvPr/>
          </p:nvSpPr>
          <p:spPr>
            <a:xfrm>
              <a:off x="4793481" y="1013291"/>
              <a:ext cx="542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a typeface="Tmon몬소리 Black" panose="02000A03000000000000"/>
                </a:rPr>
                <a:t>한국 경제 연구소 </a:t>
              </a:r>
              <a:r>
                <a:rPr lang="en-US" altLang="ko-KR" sz="1400" dirty="0">
                  <a:ea typeface="Tmon몬소리 Black" panose="02000A03000000000000"/>
                </a:rPr>
                <a:t>&lt;2020&gt;</a:t>
              </a:r>
              <a:endParaRPr lang="ko-KR" altLang="en-US" sz="1400" dirty="0">
                <a:ea typeface="Tmon몬소리 Black" panose="02000A03000000000000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0F6306EA-0016-B3C5-B07A-00748DDF9DEF}"/>
              </a:ext>
            </a:extLst>
          </p:cNvPr>
          <p:cNvSpPr txBox="1"/>
          <p:nvPr/>
        </p:nvSpPr>
        <p:spPr>
          <a:xfrm>
            <a:off x="2059556" y="5518612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OECD</a:t>
            </a:r>
            <a:r>
              <a:rPr lang="ko-KR" altLang="en-US" dirty="0">
                <a:ea typeface="Tmon몬소리 Black" panose="02000A03000000000000"/>
              </a:rPr>
              <a:t> 기준 연령별 디지털 숙련도 격차가 가장 높다</a:t>
            </a:r>
            <a:r>
              <a:rPr lang="en-US" altLang="ko-KR" dirty="0">
                <a:ea typeface="Tmon몬소리 Black" panose="02000A03000000000000"/>
              </a:rPr>
              <a:t>.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946839F-59A8-0368-6921-B7ED91BE12C8}"/>
              </a:ext>
            </a:extLst>
          </p:cNvPr>
          <p:cNvSpPr txBox="1"/>
          <p:nvPr/>
        </p:nvSpPr>
        <p:spPr>
          <a:xfrm>
            <a:off x="2041727" y="5935548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고령층의 디지털 숙련도가 매우 낮다</a:t>
            </a:r>
            <a:r>
              <a:rPr lang="en-US" altLang="ko-KR" dirty="0">
                <a:ea typeface="Tmon몬소리 Black" panose="02000A03000000000000"/>
              </a:rPr>
              <a:t>. </a:t>
            </a:r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E6071983-B828-8F6C-7E5B-9F0BD19227E7}"/>
              </a:ext>
            </a:extLst>
          </p:cNvPr>
          <p:cNvGrpSpPr/>
          <p:nvPr/>
        </p:nvGrpSpPr>
        <p:grpSpPr>
          <a:xfrm>
            <a:off x="7532908" y="49124"/>
            <a:ext cx="476130" cy="338430"/>
            <a:chOff x="272023" y="1632975"/>
            <a:chExt cx="806673" cy="573378"/>
          </a:xfrm>
        </p:grpSpPr>
        <p:sp>
          <p:nvSpPr>
            <p:cNvPr id="1083" name="대각선 줄무늬 1082">
              <a:extLst>
                <a:ext uri="{FF2B5EF4-FFF2-40B4-BE49-F238E27FC236}">
                  <a16:creationId xmlns:a16="http://schemas.microsoft.com/office/drawing/2014/main" id="{12511B0A-3FA0-2DE2-7F69-5D43569B1E3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84" name="대각선 줄무늬 1083">
              <a:extLst>
                <a:ext uri="{FF2B5EF4-FFF2-40B4-BE49-F238E27FC236}">
                  <a16:creationId xmlns:a16="http://schemas.microsoft.com/office/drawing/2014/main" id="{AC04A800-0D32-9EBD-FBB4-18012EAFE14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4DACD13E-9E57-44C7-CF22-D13E7EF8A66C}"/>
              </a:ext>
            </a:extLst>
          </p:cNvPr>
          <p:cNvSpPr/>
          <p:nvPr/>
        </p:nvSpPr>
        <p:spPr>
          <a:xfrm>
            <a:off x="2177050" y="1755680"/>
            <a:ext cx="408400" cy="3167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0" name="직선 연결선 1089">
            <a:extLst>
              <a:ext uri="{FF2B5EF4-FFF2-40B4-BE49-F238E27FC236}">
                <a16:creationId xmlns:a16="http://schemas.microsoft.com/office/drawing/2014/main" id="{6D3EA40B-C4BA-2AAD-5DF2-15BD81672956}"/>
              </a:ext>
            </a:extLst>
          </p:cNvPr>
          <p:cNvCxnSpPr>
            <a:cxnSpLocks/>
          </p:cNvCxnSpPr>
          <p:nvPr/>
        </p:nvCxnSpPr>
        <p:spPr>
          <a:xfrm>
            <a:off x="2081370" y="4386217"/>
            <a:ext cx="8308557" cy="19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4CD3C350-8FC9-9A6D-0D64-AED9FB7361D3}"/>
              </a:ext>
            </a:extLst>
          </p:cNvPr>
          <p:cNvSpPr txBox="1"/>
          <p:nvPr/>
        </p:nvSpPr>
        <p:spPr>
          <a:xfrm rot="10800000" flipV="1">
            <a:off x="2061410" y="5105543"/>
            <a:ext cx="858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디지털 숙련도</a:t>
            </a:r>
            <a:r>
              <a:rPr lang="en-US" altLang="ko-KR" dirty="0">
                <a:ea typeface="Tmon몬소리 Black" panose="02000A03000000000000"/>
              </a:rPr>
              <a:t>  :  </a:t>
            </a:r>
            <a:r>
              <a:rPr lang="ko-KR" altLang="en-US" dirty="0">
                <a:ea typeface="Tmon몬소리 Black" panose="02000A03000000000000"/>
              </a:rPr>
              <a:t>디지털 기기로 정보를 얻고 문제를 해결 할 수 있는 능력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B3BD5-6DD6-082A-5A9D-9AAA5F9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Discriminator – W2L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(Sync-Net)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E23A5D-2996-33CE-417A-58B65817A5D2}"/>
              </a:ext>
            </a:extLst>
          </p:cNvPr>
          <p:cNvGrpSpPr/>
          <p:nvPr/>
        </p:nvGrpSpPr>
        <p:grpSpPr>
          <a:xfrm>
            <a:off x="825555" y="2140583"/>
            <a:ext cx="11366445" cy="3948441"/>
            <a:chOff x="144966" y="2385314"/>
            <a:chExt cx="11366445" cy="394844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3071094-1423-7E19-49C7-AAAFF59EDE59}"/>
                </a:ext>
              </a:extLst>
            </p:cNvPr>
            <p:cNvSpPr/>
            <p:nvPr/>
          </p:nvSpPr>
          <p:spPr>
            <a:xfrm>
              <a:off x="144966" y="2385314"/>
              <a:ext cx="2900385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입 사진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961FFC-6434-1B0A-1AB9-0D54E4F283AE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D79145-AD32-BA88-057B-C3935735E2C3}"/>
                  </a:ext>
                </a:extLst>
              </p:cNvPr>
              <p:cNvSpPr/>
              <p:nvPr/>
            </p:nvSpPr>
            <p:spPr>
              <a:xfrm>
                <a:off x="303353" y="4659580"/>
                <a:ext cx="2375258" cy="454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5</a:t>
                </a: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초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간의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Audio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F8F23DF-2034-E320-EFD5-406CB89EAC26}"/>
                  </a:ext>
                </a:extLst>
              </p:cNvPr>
              <p:cNvGrpSpPr/>
              <p:nvPr/>
            </p:nvGrpSpPr>
            <p:grpSpPr>
              <a:xfrm>
                <a:off x="237512" y="2491028"/>
                <a:ext cx="11273899" cy="3842727"/>
                <a:chOff x="237512" y="2491028"/>
                <a:chExt cx="11273899" cy="3842727"/>
              </a:xfrm>
            </p:grpSpPr>
            <p:pic>
              <p:nvPicPr>
                <p:cNvPr id="10242" name="Picture 2" descr="Comparison of Coarse mel-spectrogram (top), Predicted mel-spectrogram (middle) and Original melspectrogram (bottom).">
                  <a:extLst>
                    <a:ext uri="{FF2B5EF4-FFF2-40B4-BE49-F238E27FC236}">
                      <a16:creationId xmlns:a16="http://schemas.microsoft.com/office/drawing/2014/main" id="{55F808F2-E045-4068-557D-490046814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1" t="-605" r="63624" b="68961"/>
                <a:stretch/>
              </p:blipFill>
              <p:spPr bwMode="auto">
                <a:xfrm>
                  <a:off x="237512" y="5064030"/>
                  <a:ext cx="2619882" cy="1072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37B1447-7E45-0986-F6F6-DB1282EA910F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1084721" cy="3842727"/>
                  <a:chOff x="426690" y="2491028"/>
                  <a:chExt cx="11084721" cy="3842727"/>
                </a:xfrm>
              </p:grpSpPr>
              <p:grpSp>
                <p:nvGrpSpPr>
                  <p:cNvPr id="10250" name="그룹 10249">
                    <a:extLst>
                      <a:ext uri="{FF2B5EF4-FFF2-40B4-BE49-F238E27FC236}">
                        <a16:creationId xmlns:a16="http://schemas.microsoft.com/office/drawing/2014/main" id="{99A3762C-1717-DBE0-5E26-4B68D8596A48}"/>
                      </a:ext>
                    </a:extLst>
                  </p:cNvPr>
                  <p:cNvGrpSpPr/>
                  <p:nvPr/>
                </p:nvGrpSpPr>
                <p:grpSpPr>
                  <a:xfrm>
                    <a:off x="7526908" y="3262671"/>
                    <a:ext cx="3984503" cy="429883"/>
                    <a:chOff x="7667992" y="3077307"/>
                    <a:chExt cx="3984503" cy="429883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E6367F2D-FCF5-E16F-D130-3B20F3BEB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37" y="3093166"/>
                      <a:ext cx="2375258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In-Sync</a:t>
                      </a: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705D610-B3D3-E626-F390-52556C8E2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92" y="3077307"/>
                      <a:ext cx="2377367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Out-of-Sync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F7CED459-14BD-017A-0CFC-F247A9431679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491028"/>
                    <a:ext cx="10578591" cy="3842727"/>
                    <a:chOff x="426690" y="2491028"/>
                    <a:chExt cx="10578591" cy="384272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C32D97C5-7EC7-3518-6936-3C6BF22268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690" y="2851332"/>
                      <a:ext cx="2249488" cy="1579243"/>
                      <a:chOff x="118936" y="3065177"/>
                      <a:chExt cx="2700464" cy="1895849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C3208B43-7E3D-F604-3B0B-EC596EB4DA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118936" y="33999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그림 22">
                        <a:extLst>
                          <a:ext uri="{FF2B5EF4-FFF2-40B4-BE49-F238E27FC236}">
                            <a16:creationId xmlns:a16="http://schemas.microsoft.com/office/drawing/2014/main" id="{5A4B8622-39D6-666C-259A-BA2FC45CF5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271336" y="35523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>
                        <a:extLst>
                          <a:ext uri="{FF2B5EF4-FFF2-40B4-BE49-F238E27FC236}">
                            <a16:creationId xmlns:a16="http://schemas.microsoft.com/office/drawing/2014/main" id="{D96C7B20-A4D5-E8E9-7E5A-5AAEC9B11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423736" y="37047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>
                        <a:extLst>
                          <a:ext uri="{FF2B5EF4-FFF2-40B4-BE49-F238E27FC236}">
                            <a16:creationId xmlns:a16="http://schemas.microsoft.com/office/drawing/2014/main" id="{4C7C4301-AE0C-C436-E82D-C5C08FB44C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576136" y="38571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원호 27">
                        <a:extLst>
                          <a:ext uri="{FF2B5EF4-FFF2-40B4-BE49-F238E27FC236}">
                            <a16:creationId xmlns:a16="http://schemas.microsoft.com/office/drawing/2014/main" id="{7CE87AA8-EF3B-A036-D7CC-FD50F59350C2}"/>
                          </a:ext>
                        </a:extLst>
                      </p:cNvPr>
                      <p:cNvSpPr/>
                      <p:nvPr/>
                    </p:nvSpPr>
                    <p:spPr>
                      <a:xfrm rot="253444">
                        <a:off x="286198" y="3065177"/>
                        <a:ext cx="2533202" cy="579121"/>
                      </a:xfrm>
                      <a:prstGeom prst="arc">
                        <a:avLst>
                          <a:gd name="adj1" fmla="val 10836832"/>
                          <a:gd name="adj2" fmla="val 6052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CEBA62F2-2946-A9A8-4D8A-FF0BB6E965B4}"/>
                        </a:ext>
                      </a:extLst>
                    </p:cNvPr>
                    <p:cNvCxnSpPr>
                      <a:cxnSpLocks/>
                      <a:stCxn id="25" idx="3"/>
                      <a:endCxn id="60" idx="1"/>
                    </p:cNvCxnSpPr>
                    <p:nvPr/>
                  </p:nvCxnSpPr>
                  <p:spPr>
                    <a:xfrm flipV="1">
                      <a:off x="2651311" y="2814194"/>
                      <a:ext cx="6235774" cy="11566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F47D6594-7FC1-76A7-BF02-6F51E3EEFCCF}"/>
                        </a:ext>
                      </a:extLst>
                    </p:cNvPr>
                    <p:cNvCxnSpPr>
                      <a:cxnSpLocks/>
                      <a:stCxn id="10242" idx="3"/>
                      <a:endCxn id="60" idx="1"/>
                    </p:cNvCxnSpPr>
                    <p:nvPr/>
                  </p:nvCxnSpPr>
                  <p:spPr>
                    <a:xfrm flipV="1">
                      <a:off x="2857394" y="2814194"/>
                      <a:ext cx="6029691" cy="278619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149CB15-6B31-76A2-9CAE-C3FFF45AE0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87085" y="2491028"/>
                      <a:ext cx="195391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dirty="0"/>
                        <a:t>Random Sampling</a:t>
                      </a:r>
                      <a:endParaRPr lang="ko-KR" altLang="en-US" dirty="0"/>
                    </a:p>
                  </p:txBody>
                </p:sp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F3F49451-0188-6932-B6B7-6FA28CFBF2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3369198"/>
                      <a:ext cx="1451038" cy="1199029"/>
                      <a:chOff x="5346002" y="2804364"/>
                      <a:chExt cx="1451038" cy="1199029"/>
                    </a:xfrm>
                  </p:grpSpPr>
                  <p:sp>
                    <p:nvSpPr>
                      <p:cNvPr id="70" name="사각형: 둥근 모서리 69">
                        <a:extLst>
                          <a:ext uri="{FF2B5EF4-FFF2-40B4-BE49-F238E27FC236}">
                            <a16:creationId xmlns:a16="http://schemas.microsoft.com/office/drawing/2014/main" id="{4CEA9515-B8D2-94E0-3821-8CA0587E6D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C8090F0F-F268-7545-B578-963A8F36F3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Video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ACB791DB-BDF2-2DCF-93DC-1C2808CDC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5000870"/>
                      <a:ext cx="1451038" cy="1199029"/>
                      <a:chOff x="5346002" y="4488935"/>
                      <a:chExt cx="1451038" cy="1199029"/>
                    </a:xfrm>
                  </p:grpSpPr>
                  <p:sp>
                    <p:nvSpPr>
                      <p:cNvPr id="71" name="사각형: 둥근 모서리 70">
                        <a:extLst>
                          <a:ext uri="{FF2B5EF4-FFF2-40B4-BE49-F238E27FC236}">
                            <a16:creationId xmlns:a16="http://schemas.microsoft.com/office/drawing/2014/main" id="{C60C3029-A77F-BDA8-9BC1-C0359D9234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4488935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B9B5042A-E18F-099D-F67D-B687B3B1AF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2" y="479606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Audio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cxnSp>
                  <p:nvCxnSpPr>
                    <p:cNvPr id="82" name="직선 화살표 연결선 81">
                      <a:extLst>
                        <a:ext uri="{FF2B5EF4-FFF2-40B4-BE49-F238E27FC236}">
                          <a16:creationId xmlns:a16="http://schemas.microsoft.com/office/drawing/2014/main" id="{175072E0-E946-D082-710A-EF3EEF8E68BA}"/>
                        </a:ext>
                      </a:extLst>
                    </p:cNvPr>
                    <p:cNvCxnSpPr>
                      <a:cxnSpLocks/>
                      <a:stCxn id="25" idx="3"/>
                      <a:endCxn id="70" idx="1"/>
                    </p:cNvCxnSpPr>
                    <p:nvPr/>
                  </p:nvCxnSpPr>
                  <p:spPr>
                    <a:xfrm flipV="1">
                      <a:off x="2651311" y="3968713"/>
                      <a:ext cx="1530483" cy="2112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직선 화살표 연결선 84">
                      <a:extLst>
                        <a:ext uri="{FF2B5EF4-FFF2-40B4-BE49-F238E27FC236}">
                          <a16:creationId xmlns:a16="http://schemas.microsoft.com/office/drawing/2014/main" id="{27A3C749-8AA6-D076-5A32-7E9643DD133A}"/>
                        </a:ext>
                      </a:extLst>
                    </p:cNvPr>
                    <p:cNvCxnSpPr>
                      <a:cxnSpLocks/>
                      <a:stCxn id="10242" idx="3"/>
                      <a:endCxn id="71" idx="1"/>
                    </p:cNvCxnSpPr>
                    <p:nvPr/>
                  </p:nvCxnSpPr>
                  <p:spPr>
                    <a:xfrm>
                      <a:off x="2857394" y="5600384"/>
                      <a:ext cx="1324400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684EB4F9-B3F3-72C7-CC5B-50F01F9CD2C7}"/>
                        </a:ext>
                      </a:extLst>
                    </p:cNvPr>
                    <p:cNvCxnSpPr>
                      <a:cxnSpLocks/>
                      <a:stCxn id="70" idx="3"/>
                      <a:endCxn id="99" idx="1"/>
                    </p:cNvCxnSpPr>
                    <p:nvPr/>
                  </p:nvCxnSpPr>
                  <p:spPr>
                    <a:xfrm>
                      <a:off x="5632832" y="3968713"/>
                      <a:ext cx="623586" cy="484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1C3045CF-A7E0-A375-EDA7-0D19BC79F670}"/>
                        </a:ext>
                      </a:extLst>
                    </p:cNvPr>
                    <p:cNvCxnSpPr>
                      <a:cxnSpLocks/>
                      <a:stCxn id="71" idx="3"/>
                      <a:endCxn id="102" idx="1"/>
                    </p:cNvCxnSpPr>
                    <p:nvPr/>
                  </p:nvCxnSpPr>
                  <p:spPr>
                    <a:xfrm>
                      <a:off x="5632832" y="5600385"/>
                      <a:ext cx="578246" cy="8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4499D8C2-6FE8-9853-FE5E-EEA883B1E7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3589862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98" name="사각형: 둥근 모서리 97">
                        <a:extLst>
                          <a:ext uri="{FF2B5EF4-FFF2-40B4-BE49-F238E27FC236}">
                            <a16:creationId xmlns:a16="http://schemas.microsoft.com/office/drawing/2014/main" id="{4F550A6D-883C-810C-0A3E-CC8ACBC78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44184F43-480F-C119-B30A-0E5752DD70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72DA50E4-3ECE-CC0A-5944-F1E9EFB73B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5191930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102" name="사각형: 둥근 모서리 101">
                        <a:extLst>
                          <a:ext uri="{FF2B5EF4-FFF2-40B4-BE49-F238E27FC236}">
                            <a16:creationId xmlns:a16="http://schemas.microsoft.com/office/drawing/2014/main" id="{5ED0F179-F125-0426-3FEF-F554B6A05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" name="TextBox 102">
                        <a:extLst>
                          <a:ext uri="{FF2B5EF4-FFF2-40B4-BE49-F238E27FC236}">
                            <a16:creationId xmlns:a16="http://schemas.microsoft.com/office/drawing/2014/main" id="{A8F34DD9-049D-45B8-5A3C-5293370300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sp>
                  <p:nvSpPr>
                    <p:cNvPr id="114" name="순서도: 가산 접합 113">
                      <a:extLst>
                        <a:ext uri="{FF2B5EF4-FFF2-40B4-BE49-F238E27FC236}">
                          <a16:creationId xmlns:a16="http://schemas.microsoft.com/office/drawing/2014/main" id="{63E41E88-88EC-E29A-91F3-B1CE809F9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303" y="4727105"/>
                      <a:ext cx="227801" cy="227801"/>
                    </a:xfrm>
                    <a:prstGeom prst="flowChartSummingJunction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8B1A568A-02AE-2841-7D68-7366E320A496}"/>
                        </a:ext>
                      </a:extLst>
                    </p:cNvPr>
                    <p:cNvCxnSpPr>
                      <a:cxnSpLocks/>
                      <a:stCxn id="98" idx="3"/>
                      <a:endCxn id="114" idx="1"/>
                    </p:cNvCxnSpPr>
                    <p:nvPr/>
                  </p:nvCxnSpPr>
                  <p:spPr>
                    <a:xfrm>
                      <a:off x="7142169" y="3999192"/>
                      <a:ext cx="786495" cy="761274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화살표 연결선 119">
                      <a:extLst>
                        <a:ext uri="{FF2B5EF4-FFF2-40B4-BE49-F238E27FC236}">
                          <a16:creationId xmlns:a16="http://schemas.microsoft.com/office/drawing/2014/main" id="{76339BD0-B27D-23B8-CF6A-3A42066BBA0D}"/>
                        </a:ext>
                      </a:extLst>
                    </p:cNvPr>
                    <p:cNvCxnSpPr>
                      <a:cxnSpLocks/>
                      <a:stCxn id="102" idx="3"/>
                      <a:endCxn id="114" idx="3"/>
                    </p:cNvCxnSpPr>
                    <p:nvPr/>
                  </p:nvCxnSpPr>
                  <p:spPr>
                    <a:xfrm flipV="1">
                      <a:off x="7142169" y="4921545"/>
                      <a:ext cx="786495" cy="67971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직선 화살표 연결선 125">
                      <a:extLst>
                        <a:ext uri="{FF2B5EF4-FFF2-40B4-BE49-F238E27FC236}">
                          <a16:creationId xmlns:a16="http://schemas.microsoft.com/office/drawing/2014/main" id="{2946887D-9601-4094-AB6B-F5E1FE574982}"/>
                        </a:ext>
                      </a:extLst>
                    </p:cNvPr>
                    <p:cNvCxnSpPr>
                      <a:cxnSpLocks/>
                      <a:stCxn id="114" idx="6"/>
                    </p:cNvCxnSpPr>
                    <p:nvPr/>
                  </p:nvCxnSpPr>
                  <p:spPr>
                    <a:xfrm flipV="1">
                      <a:off x="8123104" y="4841005"/>
                      <a:ext cx="311777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4" name="TextBox 10243">
                      <a:extLst>
                        <a:ext uri="{FF2B5EF4-FFF2-40B4-BE49-F238E27FC236}">
                          <a16:creationId xmlns:a16="http://schemas.microsoft.com/office/drawing/2014/main" id="{C38B66B1-4872-EFF8-9330-0C9CC073B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5059" y="5687424"/>
                      <a:ext cx="283022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Loss : </a:t>
                      </a:r>
                      <a:r>
                        <a:rPr lang="en-US" altLang="ko-KR" dirty="0" err="1"/>
                        <a:t>Costine</a:t>
                      </a:r>
                      <a:r>
                        <a:rPr lang="en-US" altLang="ko-KR" dirty="0"/>
                        <a:t> Similarity</a:t>
                      </a:r>
                    </a:p>
                    <a:p>
                      <a:pPr algn="ctr"/>
                      <a:r>
                        <a:rPr lang="en-US" altLang="ko-KR" dirty="0"/>
                        <a:t>With BCE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0245" name="양쪽 대괄호 10244">
                      <a:extLst>
                        <a:ext uri="{FF2B5EF4-FFF2-40B4-BE49-F238E27FC236}">
                          <a16:creationId xmlns:a16="http://schemas.microsoft.com/office/drawing/2014/main" id="{BB24FF8A-5AE4-F66C-C39C-60577B5EA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992" y="4568227"/>
                      <a:ext cx="1920859" cy="823361"/>
                    </a:xfrm>
                    <a:prstGeom prst="bracketPair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46" name="TextBox 10245">
                      <a:extLst>
                        <a:ext uri="{FF2B5EF4-FFF2-40B4-BE49-F238E27FC236}">
                          <a16:creationId xmlns:a16="http://schemas.microsoft.com/office/drawing/2014/main" id="{C6454FA2-5167-E2CB-598D-CA84E20A54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4413" y="4445966"/>
                      <a:ext cx="155151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6000" dirty="0"/>
                        <a:t>0, 1 </a:t>
                      </a:r>
                      <a:endParaRPr lang="ko-KR" altLang="en-US" sz="6000" dirty="0"/>
                    </a:p>
                  </p:txBody>
                </p:sp>
                <p:cxnSp>
                  <p:nvCxnSpPr>
                    <p:cNvPr id="10254" name="직선 화살표 연결선 10253">
                      <a:extLst>
                        <a:ext uri="{FF2B5EF4-FFF2-40B4-BE49-F238E27FC236}">
                          <a16:creationId xmlns:a16="http://schemas.microsoft.com/office/drawing/2014/main" id="{2C898256-C8B9-9C76-322C-52DF36CC52C1}"/>
                        </a:ext>
                      </a:extLst>
                    </p:cNvPr>
                    <p:cNvCxnSpPr>
                      <a:cxnSpLocks/>
                      <a:stCxn id="47" idx="2"/>
                    </p:cNvCxnSpPr>
                    <p:nvPr/>
                  </p:nvCxnSpPr>
                  <p:spPr>
                    <a:xfrm flipH="1">
                      <a:off x="9944327" y="3692554"/>
                      <a:ext cx="379455" cy="875673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6" name="직선 화살표 연결선 10255">
                      <a:extLst>
                        <a:ext uri="{FF2B5EF4-FFF2-40B4-BE49-F238E27FC236}">
                          <a16:creationId xmlns:a16="http://schemas.microsoft.com/office/drawing/2014/main" id="{8BC1126E-AEAB-AFA6-EE90-CC1B4BD7A2CC}"/>
                        </a:ext>
                      </a:extLst>
                    </p:cNvPr>
                    <p:cNvCxnSpPr>
                      <a:cxnSpLocks/>
                      <a:stCxn id="48" idx="2"/>
                    </p:cNvCxnSpPr>
                    <p:nvPr/>
                  </p:nvCxnSpPr>
                  <p:spPr>
                    <a:xfrm>
                      <a:off x="8715592" y="3676695"/>
                      <a:ext cx="342986" cy="940461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266" name="그룹 10265">
            <a:extLst>
              <a:ext uri="{FF2B5EF4-FFF2-40B4-BE49-F238E27FC236}">
                <a16:creationId xmlns:a16="http://schemas.microsoft.com/office/drawing/2014/main" id="{FAF719D4-9DFF-286C-1501-2D5C323982E2}"/>
              </a:ext>
            </a:extLst>
          </p:cNvPr>
          <p:cNvGrpSpPr/>
          <p:nvPr/>
        </p:nvGrpSpPr>
        <p:grpSpPr>
          <a:xfrm>
            <a:off x="9428145" y="48295"/>
            <a:ext cx="476130" cy="338430"/>
            <a:chOff x="272023" y="1632975"/>
            <a:chExt cx="806673" cy="573378"/>
          </a:xfrm>
        </p:grpSpPr>
        <p:sp>
          <p:nvSpPr>
            <p:cNvPr id="10267" name="대각선 줄무늬 10266">
              <a:extLst>
                <a:ext uri="{FF2B5EF4-FFF2-40B4-BE49-F238E27FC236}">
                  <a16:creationId xmlns:a16="http://schemas.microsoft.com/office/drawing/2014/main" id="{78F39676-0C62-0593-80FD-47CDA0EC0ED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68" name="대각선 줄무늬 10267">
              <a:extLst>
                <a:ext uri="{FF2B5EF4-FFF2-40B4-BE49-F238E27FC236}">
                  <a16:creationId xmlns:a16="http://schemas.microsoft.com/office/drawing/2014/main" id="{204C126B-FA43-6328-4A7E-6EE3AF910F8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75FF08E8-3970-3F9A-3211-095A0448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0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931345"/>
            <a:chOff x="177947" y="1170864"/>
            <a:chExt cx="2883079" cy="19313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11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Discriminator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W2L (Sync-Net)</a:t>
              </a: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10392253" y="23004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0" y="870640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81" y="853433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285087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110</a:t>
            </a:r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loss : 0.4465</a:t>
            </a:r>
          </a:p>
          <a:p>
            <a:endParaRPr lang="en-US" altLang="ko-KR" dirty="0"/>
          </a:p>
          <a:p>
            <a:r>
              <a:rPr lang="en-US" altLang="ko-KR" dirty="0"/>
              <a:t>Val loss : 0.4340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D7592E-8B98-6D4D-F02B-AB8CE271EA71}"/>
              </a:ext>
            </a:extLst>
          </p:cNvPr>
          <p:cNvGrpSpPr/>
          <p:nvPr/>
        </p:nvGrpSpPr>
        <p:grpSpPr>
          <a:xfrm>
            <a:off x="1284107" y="4038667"/>
            <a:ext cx="3341009" cy="1794007"/>
            <a:chOff x="2035738" y="1686494"/>
            <a:chExt cx="3341009" cy="17940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92DBE-219F-E09E-8BC3-742D262CBAAE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0.25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1B57DA-24DA-939A-D5D7-DAFAE5D41F1E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9FE57C-C148-DD6F-93B4-479D03F9851E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30" name="오른쪽 대괄호 29">
                  <a:extLst>
                    <a:ext uri="{FF2B5EF4-FFF2-40B4-BE49-F238E27FC236}">
                      <a16:creationId xmlns:a16="http://schemas.microsoft.com/office/drawing/2014/main" id="{5C2FF687-9600-52F2-CCA1-3D43FA18C55A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오른쪽 대괄호 30">
                  <a:extLst>
                    <a:ext uri="{FF2B5EF4-FFF2-40B4-BE49-F238E27FC236}">
                      <a16:creationId xmlns:a16="http://schemas.microsoft.com/office/drawing/2014/main" id="{360B566C-8B8A-192E-61AE-78183F26519E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62300-C390-E7AE-5679-4572A532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522B7DF-687B-46E4-1ABB-138F1F1BD3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2311B8F-1CAE-72AD-F396-69725C4562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원호 21">
            <a:extLst>
              <a:ext uri="{FF2B5EF4-FFF2-40B4-BE49-F238E27FC236}">
                <a16:creationId xmlns:a16="http://schemas.microsoft.com/office/drawing/2014/main" id="{C724E242-21E9-EC4E-B9F3-84566B6E83A4}"/>
              </a:ext>
            </a:extLst>
          </p:cNvPr>
          <p:cNvSpPr/>
          <p:nvPr/>
        </p:nvSpPr>
        <p:spPr>
          <a:xfrm>
            <a:off x="1589966" y="4410419"/>
            <a:ext cx="2741507" cy="2741507"/>
          </a:xfrm>
          <a:prstGeom prst="arc">
            <a:avLst>
              <a:gd name="adj1" fmla="val 10808693"/>
              <a:gd name="adj2" fmla="val 2156985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F13B1D-1037-35D9-562A-10BCDE172287}"/>
              </a:ext>
            </a:extLst>
          </p:cNvPr>
          <p:cNvGrpSpPr/>
          <p:nvPr/>
        </p:nvGrpSpPr>
        <p:grpSpPr>
          <a:xfrm>
            <a:off x="5239330" y="4038667"/>
            <a:ext cx="3341009" cy="1794007"/>
            <a:chOff x="2035738" y="1686494"/>
            <a:chExt cx="3341009" cy="17940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15BFF-35A9-5F30-6F95-F3D426FC3A5C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0.44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0BDDD8-69BF-C4E1-0C4C-737FD7AC3427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07F80E7-38C7-1B0E-C4FD-497380FF563B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41" name="오른쪽 대괄호 40">
                  <a:extLst>
                    <a:ext uri="{FF2B5EF4-FFF2-40B4-BE49-F238E27FC236}">
                      <a16:creationId xmlns:a16="http://schemas.microsoft.com/office/drawing/2014/main" id="{719C970B-CE59-BAEC-CBA4-2E89DA50D59F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오른쪽 대괄호 41">
                  <a:extLst>
                    <a:ext uri="{FF2B5EF4-FFF2-40B4-BE49-F238E27FC236}">
                      <a16:creationId xmlns:a16="http://schemas.microsoft.com/office/drawing/2014/main" id="{19486508-1C26-B5F9-8C7A-29D08BC430E0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2D6A147-FE75-5D54-FBD1-86CD66E4F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503635A-A35C-B264-D4EF-940FD8BC934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566C334-1485-A4D6-FCFD-095C1144F5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원호 33">
            <a:extLst>
              <a:ext uri="{FF2B5EF4-FFF2-40B4-BE49-F238E27FC236}">
                <a16:creationId xmlns:a16="http://schemas.microsoft.com/office/drawing/2014/main" id="{1C551833-8559-77D4-1C1C-3D049F071074}"/>
              </a:ext>
            </a:extLst>
          </p:cNvPr>
          <p:cNvSpPr/>
          <p:nvPr/>
        </p:nvSpPr>
        <p:spPr>
          <a:xfrm>
            <a:off x="5545189" y="4410419"/>
            <a:ext cx="2741507" cy="2741507"/>
          </a:xfrm>
          <a:prstGeom prst="arc">
            <a:avLst>
              <a:gd name="adj1" fmla="val 10808693"/>
              <a:gd name="adj2" fmla="val 21521259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1413259" y="5996692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5720797" y="5985836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FA8ECE99-2436-F82F-B797-FE29A8D87A53}"/>
              </a:ext>
            </a:extLst>
          </p:cNvPr>
          <p:cNvSpPr/>
          <p:nvPr/>
        </p:nvSpPr>
        <p:spPr>
          <a:xfrm flipH="1">
            <a:off x="1584886" y="4406608"/>
            <a:ext cx="2741507" cy="2741507"/>
          </a:xfrm>
          <a:prstGeom prst="arc">
            <a:avLst>
              <a:gd name="adj1" fmla="val 10808693"/>
              <a:gd name="adj2" fmla="val 18934048"/>
            </a:avLst>
          </a:prstGeom>
          <a:noFill/>
          <a:ln w="444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9F4B3980-F775-C34D-77CE-2D527CF1984F}"/>
              </a:ext>
            </a:extLst>
          </p:cNvPr>
          <p:cNvSpPr/>
          <p:nvPr/>
        </p:nvSpPr>
        <p:spPr>
          <a:xfrm flipH="1">
            <a:off x="5544160" y="4409403"/>
            <a:ext cx="2741507" cy="2741507"/>
          </a:xfrm>
          <a:prstGeom prst="arc">
            <a:avLst>
              <a:gd name="adj1" fmla="val 10808693"/>
              <a:gd name="adj2" fmla="val 1673579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5D78C97-DA22-CD68-4806-DE3B976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3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3035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Generator -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7BBFA1-6B41-CAEF-BA76-38894CB727FB}"/>
              </a:ext>
            </a:extLst>
          </p:cNvPr>
          <p:cNvGrpSpPr/>
          <p:nvPr/>
        </p:nvGrpSpPr>
        <p:grpSpPr>
          <a:xfrm>
            <a:off x="9401319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139A43A-A67B-8574-F488-82233C6852F2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FDDCF411-F1B4-01EB-484F-9D7DA2CD87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04883" y="2674530"/>
            <a:ext cx="1296589" cy="523220"/>
          </a:xfrm>
          <a:prstGeom prst="rect">
            <a:avLst/>
          </a:prstGeom>
          <a:solidFill>
            <a:srgbClr val="FCD60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074798" y="5320441"/>
            <a:ext cx="531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Tmon몬소리 Black" panose="02000A03000000000000"/>
              </a:rPr>
              <a:t>Syncnet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초를 맞추기 위해 사진의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Batch</a:t>
            </a:r>
            <a:r>
              <a:rPr lang="ko-KR" altLang="en-US" sz="1400" b="1" dirty="0">
                <a:latin typeface="HY견고딕" panose="02030600000101010101" pitchFamily="18" charset="-127"/>
                <a:ea typeface="Tmon몬소리 Black" panose="02000A03000000000000"/>
              </a:rPr>
              <a:t>를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로 묶는다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965801" y="5866733"/>
            <a:ext cx="708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2. 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원본 사진과 얼굴의 반을 가리고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Channel-wise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로 합쳐 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Input Data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를 만든다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 </a:t>
            </a:r>
            <a:endParaRPr lang="en-US" altLang="ko-KR" sz="1400" dirty="0">
              <a:latin typeface="HY견고딕" panose="02030600000101010101" pitchFamily="18" charset="-127"/>
              <a:ea typeface="Tmon몬소리 Black" panose="02000A0300000000000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0003387-A375-EF35-12CA-86E9F7CF81EE}"/>
              </a:ext>
            </a:extLst>
          </p:cNvPr>
          <p:cNvGrpSpPr/>
          <p:nvPr/>
        </p:nvGrpSpPr>
        <p:grpSpPr>
          <a:xfrm>
            <a:off x="3132535" y="4152267"/>
            <a:ext cx="1454324" cy="745929"/>
            <a:chOff x="3100204" y="4015961"/>
            <a:chExt cx="1454324" cy="745929"/>
          </a:xfrm>
        </p:grpSpPr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959803D6-E823-B768-8068-09E1284C3C77}"/>
                </a:ext>
              </a:extLst>
            </p:cNvPr>
            <p:cNvSpPr/>
            <p:nvPr/>
          </p:nvSpPr>
          <p:spPr>
            <a:xfrm>
              <a:off x="3121068" y="4015961"/>
              <a:ext cx="1433460" cy="745929"/>
            </a:xfrm>
            <a:prstGeom prst="flowChartProcess">
              <a:avLst/>
            </a:prstGeom>
            <a:solidFill>
              <a:srgbClr val="FCD60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BA4C-4E6E-EC5A-C910-4EF8C94A555B}"/>
                </a:ext>
              </a:extLst>
            </p:cNvPr>
            <p:cNvSpPr txBox="1"/>
            <p:nvPr/>
          </p:nvSpPr>
          <p:spPr>
            <a:xfrm>
              <a:off x="3100204" y="4149440"/>
              <a:ext cx="14007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Speech </a:t>
              </a:r>
            </a:p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Encoder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82589C4-22BE-A49F-ED37-20A0142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3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60256" y="666361"/>
            <a:ext cx="2945049" cy="1187311"/>
            <a:chOff x="209577" y="1170864"/>
            <a:chExt cx="2945049" cy="11873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303177" y="194415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Generator -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8E1E-AF81-FA42-95F7-F0E3DC95E7ED}"/>
              </a:ext>
            </a:extLst>
          </p:cNvPr>
          <p:cNvGrpSpPr/>
          <p:nvPr/>
        </p:nvGrpSpPr>
        <p:grpSpPr>
          <a:xfrm>
            <a:off x="10329396" y="8038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478252C9-4230-3E3C-E9BC-97D7B584484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5E0DFF53-886C-F867-BF52-D26FCB4F487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753923" y="728807"/>
            <a:ext cx="6992775" cy="3682830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9401319" y="4701398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80</a:t>
            </a:r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loss : 0.2011</a:t>
            </a:r>
          </a:p>
          <a:p>
            <a:endParaRPr lang="en-US" altLang="ko-KR" dirty="0"/>
          </a:p>
          <a:p>
            <a:r>
              <a:rPr lang="en-US" altLang="ko-KR" dirty="0"/>
              <a:t>Val loss : 0.1985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E0C844-863B-DCE6-7C92-D1D98D08CBB0}"/>
              </a:ext>
            </a:extLst>
          </p:cNvPr>
          <p:cNvSpPr txBox="1"/>
          <p:nvPr/>
        </p:nvSpPr>
        <p:spPr>
          <a:xfrm>
            <a:off x="1823139" y="6019284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ABB8CB-0B3F-8E0A-E9E7-8B7CC76FDA27}"/>
              </a:ext>
            </a:extLst>
          </p:cNvPr>
          <p:cNvSpPr txBox="1"/>
          <p:nvPr/>
        </p:nvSpPr>
        <p:spPr>
          <a:xfrm>
            <a:off x="2850512" y="5428714"/>
            <a:ext cx="1047715" cy="49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0.20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B2ED533-9190-EC46-FD23-9A6E3B0F417A}"/>
              </a:ext>
            </a:extLst>
          </p:cNvPr>
          <p:cNvGrpSpPr/>
          <p:nvPr/>
        </p:nvGrpSpPr>
        <p:grpSpPr>
          <a:xfrm>
            <a:off x="1968125" y="4410772"/>
            <a:ext cx="2812491" cy="1466857"/>
            <a:chOff x="1483181" y="2679815"/>
            <a:chExt cx="3341009" cy="17425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56061B-7ACA-8AE3-2552-437E06EB9034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75" name="오른쪽 대괄호 74">
                <a:extLst>
                  <a:ext uri="{FF2B5EF4-FFF2-40B4-BE49-F238E27FC236}">
                    <a16:creationId xmlns:a16="http://schemas.microsoft.com/office/drawing/2014/main" id="{D720B2DF-FA2E-051B-09C3-6CC6631CDB68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오른쪽 대괄호 75">
                <a:extLst>
                  <a:ext uri="{FF2B5EF4-FFF2-40B4-BE49-F238E27FC236}">
                    <a16:creationId xmlns:a16="http://schemas.microsoft.com/office/drawing/2014/main" id="{3C73308F-E165-6FFA-2EFF-10C63A61B1E8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791FF36-CACA-EB01-012E-E61B7B904C13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D15F45D-F58C-94F4-7B43-B1C858F604F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0FCD48E-6FB3-16D3-D601-3ECE00C4CE2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id="{640FD7B2-1F72-B887-6780-7C47B2CDC3CD}"/>
              </a:ext>
            </a:extLst>
          </p:cNvPr>
          <p:cNvSpPr/>
          <p:nvPr/>
        </p:nvSpPr>
        <p:spPr>
          <a:xfrm>
            <a:off x="2225600" y="472371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ED81A6E2-9033-9760-3449-45DF0F0D26D6}"/>
              </a:ext>
            </a:extLst>
          </p:cNvPr>
          <p:cNvSpPr/>
          <p:nvPr/>
        </p:nvSpPr>
        <p:spPr>
          <a:xfrm flipH="1">
            <a:off x="2225600" y="4717552"/>
            <a:ext cx="2307825" cy="2307825"/>
          </a:xfrm>
          <a:prstGeom prst="arc">
            <a:avLst>
              <a:gd name="adj1" fmla="val 10717538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83829A3-127B-C081-C1A1-221DE59F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35165-B8C0-0855-836C-4BAE521D9BC3}"/>
              </a:ext>
            </a:extLst>
          </p:cNvPr>
          <p:cNvSpPr txBox="1"/>
          <p:nvPr/>
        </p:nvSpPr>
        <p:spPr>
          <a:xfrm>
            <a:off x="6233536" y="5478633"/>
            <a:ext cx="1264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0.198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E91C95-3A95-BBED-8E00-54503C453D7C}"/>
              </a:ext>
            </a:extLst>
          </p:cNvPr>
          <p:cNvGrpSpPr/>
          <p:nvPr/>
        </p:nvGrpSpPr>
        <p:grpSpPr>
          <a:xfrm>
            <a:off x="5462988" y="4471382"/>
            <a:ext cx="2812491" cy="1466857"/>
            <a:chOff x="1483181" y="2679815"/>
            <a:chExt cx="3341009" cy="174250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6B6D0CF-6332-18A4-3568-C9E89E9B90CD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8" name="오른쪽 대괄호 37">
                <a:extLst>
                  <a:ext uri="{FF2B5EF4-FFF2-40B4-BE49-F238E27FC236}">
                    <a16:creationId xmlns:a16="http://schemas.microsoft.com/office/drawing/2014/main" id="{D3743CFD-3736-4B28-33B0-93A1DA8CFDBF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오른쪽 대괄호 38">
                <a:extLst>
                  <a:ext uri="{FF2B5EF4-FFF2-40B4-BE49-F238E27FC236}">
                    <a16:creationId xmlns:a16="http://schemas.microsoft.com/office/drawing/2014/main" id="{33FAF807-07FC-9370-0240-234069879606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3CA517C-37A9-F8DA-0EC2-5F0C1F9DCF6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55DB48-9026-4707-A6FD-1BC241DF04A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70098D-5F86-1A01-28A5-0853532AA0C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원호 31">
            <a:extLst>
              <a:ext uri="{FF2B5EF4-FFF2-40B4-BE49-F238E27FC236}">
                <a16:creationId xmlns:a16="http://schemas.microsoft.com/office/drawing/2014/main" id="{879BAD30-9720-FA71-47C5-25A2007BDA73}"/>
              </a:ext>
            </a:extLst>
          </p:cNvPr>
          <p:cNvSpPr/>
          <p:nvPr/>
        </p:nvSpPr>
        <p:spPr>
          <a:xfrm>
            <a:off x="5720463" y="478432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A41FA8AE-D307-C51C-ADAE-42719CA8D2F5}"/>
              </a:ext>
            </a:extLst>
          </p:cNvPr>
          <p:cNvSpPr/>
          <p:nvPr/>
        </p:nvSpPr>
        <p:spPr>
          <a:xfrm flipH="1">
            <a:off x="5720463" y="4773523"/>
            <a:ext cx="2307825" cy="2307825"/>
          </a:xfrm>
          <a:prstGeom prst="arc">
            <a:avLst>
              <a:gd name="adj1" fmla="val 10748158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A5BCA7-C2A5-0751-53A5-67F2A961662D}"/>
              </a:ext>
            </a:extLst>
          </p:cNvPr>
          <p:cNvSpPr txBox="1"/>
          <p:nvPr/>
        </p:nvSpPr>
        <p:spPr>
          <a:xfrm>
            <a:off x="5311759" y="6040048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실행 단추: 비어 있음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57CA21-A5FB-C680-B1D3-9DDF28BB9952}"/>
              </a:ext>
            </a:extLst>
          </p:cNvPr>
          <p:cNvSpPr/>
          <p:nvPr/>
        </p:nvSpPr>
        <p:spPr>
          <a:xfrm>
            <a:off x="4339945" y="3702999"/>
            <a:ext cx="6854018" cy="2714616"/>
          </a:xfrm>
          <a:prstGeom prst="actionButtonBlank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1163508" y="3853261"/>
            <a:ext cx="9864984" cy="2560335"/>
            <a:chOff x="1856528" y="3846530"/>
            <a:chExt cx="9553707" cy="24649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30"/>
              <a:ext cx="3157745" cy="2078216"/>
              <a:chOff x="1142493" y="3903323"/>
              <a:chExt cx="2929773" cy="19229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36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4892530" cy="2451472"/>
              <a:chOff x="4912352" y="3948749"/>
              <a:chExt cx="4297790" cy="213183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6358693" y="5733948"/>
                <a:ext cx="2851449" cy="34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한국어 음성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적용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74859"/>
              <a:chOff x="8150014" y="3854157"/>
              <a:chExt cx="3017966" cy="207485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14992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Lastest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79285" y="1200242"/>
            <a:ext cx="3609775" cy="21521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4254231" y="811477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Model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7628726" y="798432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8400 epoch </a:t>
            </a:r>
            <a:endParaRPr lang="ko-KR" altLang="en-US" dirty="0">
              <a:ea typeface="Tmon몬소리 Black" panose="02000A03000000000000"/>
            </a:endParaRPr>
          </a:p>
        </p:txBody>
      </p:sp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89060" y="1194053"/>
            <a:ext cx="3826078" cy="2152169"/>
          </a:xfrm>
          <a:prstGeom prst="rect">
            <a:avLst/>
          </a:prstGeom>
          <a:ln>
            <a:solidFill>
              <a:srgbClr val="FCD605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28DA3-55F6-C0A1-9377-AF4EADCF70D3}"/>
              </a:ext>
            </a:extLst>
          </p:cNvPr>
          <p:cNvSpPr/>
          <p:nvPr/>
        </p:nvSpPr>
        <p:spPr>
          <a:xfrm>
            <a:off x="4717449" y="5606162"/>
            <a:ext cx="2944355" cy="43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Pretrained Model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195899" y="1460819"/>
            <a:ext cx="1767206" cy="860266"/>
            <a:chOff x="5846253" y="1434977"/>
            <a:chExt cx="1767206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5846253" y="1541945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pPr algn="ctr"/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9"/>
            <a:ext cx="2237059" cy="918006"/>
            <a:chOff x="2594067" y="4126014"/>
            <a:chExt cx="906221" cy="636097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44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09391" y="3447329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881967" y="5133355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116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60976">
                <p:cTn id="2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41515" y="1645745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To Speech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241514" y="3510311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Train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Single-Speaker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음성을 적용 가능한가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3B261-2C09-F019-1725-C32D7F9B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85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BF390F-C135-73A1-5486-EDB839FD9CD7}"/>
              </a:ext>
            </a:extLst>
          </p:cNvPr>
          <p:cNvGrpSpPr/>
          <p:nvPr/>
        </p:nvGrpSpPr>
        <p:grpSpPr>
          <a:xfrm>
            <a:off x="-401218" y="666026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2A90015-34C8-1182-7E12-9480F68B8CB5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1CD1423-DF67-262C-2B5F-191E60322F4E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B6C1556-AEF2-BE52-48D2-21AA5A5063AC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6DB69426-76ED-EC44-2E55-A868789F8213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0E2F6650-4254-373D-7F7C-B618F4F0A467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EFAEA8-CC0C-8906-AD0F-A57A4AA3C082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2" y="91708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22" y="3429000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7471115" y="3429000"/>
            <a:ext cx="4250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88AE43-6C47-D087-073B-D184466B22B0}"/>
              </a:ext>
            </a:extLst>
          </p:cNvPr>
          <p:cNvGrpSpPr/>
          <p:nvPr/>
        </p:nvGrpSpPr>
        <p:grpSpPr>
          <a:xfrm>
            <a:off x="7581880" y="87147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EE35897B-75DC-6EA9-86AC-D557CBD8985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3FF7BD88-A608-A0D8-9348-F6EF92DE1A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152542"/>
            <a:chOff x="177947" y="1170864"/>
            <a:chExt cx="2883079" cy="115254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JETS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592195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0FDF6D-0E92-4573-34BD-219120B4D01D}"/>
              </a:ext>
            </a:extLst>
          </p:cNvPr>
          <p:cNvCxnSpPr>
            <a:cxnSpLocks/>
          </p:cNvCxnSpPr>
          <p:nvPr/>
        </p:nvCxnSpPr>
        <p:spPr>
          <a:xfrm>
            <a:off x="2471287" y="5371617"/>
            <a:ext cx="1209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C0B56177-2683-9888-C930-2BA48CE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818" y="4988863"/>
            <a:ext cx="731693" cy="731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00E0C4-3CDA-B153-6C69-5FDBF8810462}"/>
              </a:ext>
            </a:extLst>
          </p:cNvPr>
          <p:cNvGrpSpPr/>
          <p:nvPr/>
        </p:nvGrpSpPr>
        <p:grpSpPr>
          <a:xfrm>
            <a:off x="1447962" y="2620966"/>
            <a:ext cx="3106298" cy="1477328"/>
            <a:chOff x="9006039" y="2315678"/>
            <a:chExt cx="3106298" cy="1477328"/>
          </a:xfrm>
        </p:grpSpPr>
        <p:pic>
          <p:nvPicPr>
            <p:cNvPr id="35" name="그래픽 34" descr="문서 단색으로 채워진">
              <a:extLst>
                <a:ext uri="{FF2B5EF4-FFF2-40B4-BE49-F238E27FC236}">
                  <a16:creationId xmlns:a16="http://schemas.microsoft.com/office/drawing/2014/main" id="{A04F71AE-3DDC-66F4-DE0F-00667FCE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6039" y="2565949"/>
              <a:ext cx="863470" cy="8634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BBD263-22F5-DDF5-AF0B-5CE7AC0EF6C7}"/>
                </a:ext>
              </a:extLst>
            </p:cNvPr>
            <p:cNvSpPr txBox="1"/>
            <p:nvPr/>
          </p:nvSpPr>
          <p:spPr>
            <a:xfrm>
              <a:off x="9869509" y="2315678"/>
              <a:ext cx="22428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Tmon몬소리 Black" panose="02000A03000000000000"/>
                </a:rPr>
                <a:t>서울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가산동에서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남대문시장가는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버스노선을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알고싶습니다</a:t>
              </a:r>
              <a:endParaRPr lang="en-US" altLang="ko-KR" dirty="0">
                <a:ea typeface="Tmon몬소리 Black" panose="02000A03000000000000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40069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EE96F0-37E6-CC58-B31D-E8309A054B17}"/>
              </a:ext>
            </a:extLst>
          </p:cNvPr>
          <p:cNvSpPr/>
          <p:nvPr/>
        </p:nvSpPr>
        <p:spPr>
          <a:xfrm>
            <a:off x="1022175" y="2357732"/>
            <a:ext cx="10618811" cy="194334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0D736-A34B-55AF-C4EA-62EB0B728EB4}"/>
              </a:ext>
            </a:extLst>
          </p:cNvPr>
          <p:cNvSpPr/>
          <p:nvPr/>
        </p:nvSpPr>
        <p:spPr>
          <a:xfrm>
            <a:off x="1013933" y="4593470"/>
            <a:ext cx="10618812" cy="155629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9253-9325-EF38-9C91-00EAD6723A7D}"/>
              </a:ext>
            </a:extLst>
          </p:cNvPr>
          <p:cNvSpPr txBox="1"/>
          <p:nvPr/>
        </p:nvSpPr>
        <p:spPr>
          <a:xfrm>
            <a:off x="5619027" y="2576874"/>
            <a:ext cx="5828532" cy="146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ᅦ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ᅢ</a:t>
            </a:r>
            <a:r>
              <a:rPr lang="ko-KR" altLang="en-US" dirty="0"/>
              <a:t> </a:t>
            </a:r>
            <a:r>
              <a:rPr lang="ko-KR" altLang="en-US" dirty="0" err="1"/>
              <a:t>ᄆ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ᄌ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ᄇ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ᆸ</a:t>
            </a:r>
            <a:r>
              <a:rPr lang="ko-KR" altLang="en-US" dirty="0"/>
              <a:t> </a:t>
            </a:r>
            <a:r>
              <a:rPr lang="ko-KR" altLang="en-US" dirty="0" err="1"/>
              <a:t>ᄊ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1274F-E1EF-D40F-4DF8-4D4F1DAA5E28}"/>
              </a:ext>
            </a:extLst>
          </p:cNvPr>
          <p:cNvSpPr txBox="1"/>
          <p:nvPr/>
        </p:nvSpPr>
        <p:spPr>
          <a:xfrm>
            <a:off x="2608615" y="4883094"/>
            <a:ext cx="97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ffmpeg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7D931-6C40-B2A1-34A8-CC2E49D015AA}"/>
              </a:ext>
            </a:extLst>
          </p:cNvPr>
          <p:cNvSpPr txBox="1"/>
          <p:nvPr/>
        </p:nvSpPr>
        <p:spPr>
          <a:xfrm>
            <a:off x="4455381" y="2981197"/>
            <a:ext cx="7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g2pk</a:t>
            </a:r>
            <a:endParaRPr lang="ko-KR" altLang="en-US" dirty="0"/>
          </a:p>
        </p:txBody>
      </p:sp>
      <p:pic>
        <p:nvPicPr>
          <p:cNvPr id="30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3EC049A1-EF6C-799F-DE28-E3E1B8ABC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8612192" y="5021497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16BB6-FAC3-E10F-A6A3-C32E24B63256}"/>
              </a:ext>
            </a:extLst>
          </p:cNvPr>
          <p:cNvSpPr txBox="1"/>
          <p:nvPr/>
        </p:nvSpPr>
        <p:spPr>
          <a:xfrm>
            <a:off x="3779483" y="4647539"/>
            <a:ext cx="2316914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48kHz → 24kHz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채널 </a:t>
            </a:r>
            <a:r>
              <a:rPr lang="en-US" altLang="ko-KR" dirty="0"/>
              <a:t>→ 1</a:t>
            </a:r>
            <a:r>
              <a:rPr lang="ko-KR" altLang="en-US" dirty="0"/>
              <a:t>채널</a:t>
            </a:r>
            <a:endParaRPr lang="en-US" altLang="ko-KR" dirty="0"/>
          </a:p>
          <a:p>
            <a:pPr algn="ctr"/>
            <a:r>
              <a:rPr lang="en-US" altLang="ko-KR" dirty="0"/>
              <a:t>Single-Speaker</a:t>
            </a:r>
          </a:p>
          <a:p>
            <a:pPr algn="ctr"/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88FE30-DCDC-9E81-01AD-806BB8E9E0A5}"/>
              </a:ext>
            </a:extLst>
          </p:cNvPr>
          <p:cNvCxnSpPr>
            <a:cxnSpLocks/>
          </p:cNvCxnSpPr>
          <p:nvPr/>
        </p:nvCxnSpPr>
        <p:spPr>
          <a:xfrm>
            <a:off x="6129757" y="5371617"/>
            <a:ext cx="221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80EB90-2345-51D4-7D98-C93E5CEEB362}"/>
              </a:ext>
            </a:extLst>
          </p:cNvPr>
          <p:cNvSpPr txBox="1"/>
          <p:nvPr/>
        </p:nvSpPr>
        <p:spPr>
          <a:xfrm>
            <a:off x="6429789" y="4903943"/>
            <a:ext cx="1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FastSpeech2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2266430" y="840012"/>
            <a:ext cx="77266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Text :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Söhne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Söhne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Söhne"/>
              </a:rPr>
              <a:t>g</a:t>
            </a:r>
            <a:r>
              <a:rPr lang="en-US" altLang="ko-KR" sz="1800" dirty="0"/>
              <a:t>2pk</a:t>
            </a:r>
            <a:r>
              <a:rPr lang="ko-KR" altLang="en-US" sz="1800" dirty="0"/>
              <a:t>를 이용하여 </a:t>
            </a:r>
            <a:r>
              <a:rPr lang="en-US" altLang="ko-KR" dirty="0"/>
              <a:t>T</a:t>
            </a:r>
            <a:r>
              <a:rPr lang="en-US" altLang="ko-KR" sz="1800" dirty="0"/>
              <a:t>ext</a:t>
            </a:r>
            <a:r>
              <a:rPr lang="ko-KR" altLang="en-US" sz="1800" dirty="0"/>
              <a:t>를 한국어 음소별로 나누어 줌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Voice : </a:t>
            </a:r>
            <a:r>
              <a:rPr lang="en-US" altLang="ko-KR" dirty="0" err="1"/>
              <a:t>ffmpeg</a:t>
            </a:r>
            <a:r>
              <a:rPr lang="ko-KR" altLang="en-US" dirty="0"/>
              <a:t>를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  <a:r>
              <a:rPr lang="en-US" altLang="ko-KR" dirty="0"/>
              <a:t>, FastSpeech2</a:t>
            </a:r>
            <a:r>
              <a:rPr lang="ko-KR" altLang="en-US" dirty="0"/>
              <a:t>로 </a:t>
            </a:r>
            <a:r>
              <a:rPr lang="en-US" altLang="ko-KR" dirty="0"/>
              <a:t>Mel-Spec</a:t>
            </a:r>
            <a:r>
              <a:rPr lang="ko-KR" altLang="en-US" dirty="0"/>
              <a:t>으로 변환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778EB-B6C2-374C-62E3-12B3A9D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58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5" y="670947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6" y="5591319"/>
            <a:ext cx="714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1-Stage</a:t>
            </a:r>
            <a:r>
              <a:rPr lang="ko-KR" altLang="en-US" dirty="0"/>
              <a:t>로 구성되어 </a:t>
            </a:r>
            <a:r>
              <a:rPr lang="ko-KR" altLang="en-US" b="1" dirty="0"/>
              <a:t>간편하고 빠른</a:t>
            </a:r>
            <a:r>
              <a:rPr lang="ko-KR" altLang="en-US" dirty="0"/>
              <a:t> 학습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초 이상의 문장을 합성하는 데 </a:t>
            </a:r>
            <a:r>
              <a:rPr lang="en-US" altLang="ko-KR" dirty="0"/>
              <a:t>1.2</a:t>
            </a:r>
            <a:r>
              <a:rPr lang="ko-KR" altLang="en-US" dirty="0"/>
              <a:t>초 가량의 </a:t>
            </a:r>
            <a:r>
              <a:rPr lang="ko-KR" altLang="en-US" b="1" dirty="0"/>
              <a:t>빠른 </a:t>
            </a:r>
            <a:r>
              <a:rPr lang="en-US" altLang="ko-KR" b="1" dirty="0"/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B09D17A-183D-5B7E-9AE7-9D1924BF9524}"/>
              </a:ext>
            </a:extLst>
          </p:cNvPr>
          <p:cNvGrpSpPr/>
          <p:nvPr/>
        </p:nvGrpSpPr>
        <p:grpSpPr>
          <a:xfrm>
            <a:off x="8520685" y="31399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E893385E-DEA5-1302-CE70-A59B26282D8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50443F70-68ED-283E-95EF-B2B731C7C16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A211D7-0D3F-F655-E765-8EEFE8EE8453}"/>
              </a:ext>
            </a:extLst>
          </p:cNvPr>
          <p:cNvGrpSpPr/>
          <p:nvPr/>
        </p:nvGrpSpPr>
        <p:grpSpPr>
          <a:xfrm>
            <a:off x="9418995" y="57214"/>
            <a:ext cx="476130" cy="338430"/>
            <a:chOff x="272023" y="1632975"/>
            <a:chExt cx="806673" cy="573378"/>
          </a:xfrm>
        </p:grpSpPr>
        <p:sp>
          <p:nvSpPr>
            <p:cNvPr id="61" name="대각선 줄무늬 60">
              <a:extLst>
                <a:ext uri="{FF2B5EF4-FFF2-40B4-BE49-F238E27FC236}">
                  <a16:creationId xmlns:a16="http://schemas.microsoft.com/office/drawing/2014/main" id="{E2836ED0-F51D-5FEC-240B-512DAB16DE1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대각선 줄무늬 61">
              <a:extLst>
                <a:ext uri="{FF2B5EF4-FFF2-40B4-BE49-F238E27FC236}">
                  <a16:creationId xmlns:a16="http://schemas.microsoft.com/office/drawing/2014/main" id="{2FFD989C-A6CF-FF87-549D-6078574844D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>
              <a:ln w="15875">
                <a:noFill/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5911" y="1094113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고령층에게 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E1484-9154-EED1-1150-3AB93E66C31D}"/>
              </a:ext>
            </a:extLst>
          </p:cNvPr>
          <p:cNvSpPr txBox="1"/>
          <p:nvPr/>
        </p:nvSpPr>
        <p:spPr>
          <a:xfrm>
            <a:off x="487350" y="6423432"/>
            <a:ext cx="1148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출처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200" dirty="0">
                <a:hlinkClick r:id="rId2"/>
              </a:rPr>
              <a:t>(hankyung.com)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174717-913E-7C2F-1CF8-C15867E0C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599299"/>
            <a:ext cx="7644559" cy="372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45A68-D0F5-0473-4BC9-91ADFD76E458}"/>
              </a:ext>
            </a:extLst>
          </p:cNvPr>
          <p:cNvSpPr txBox="1"/>
          <p:nvPr/>
        </p:nvSpPr>
        <p:spPr>
          <a:xfrm>
            <a:off x="7081127" y="5017183"/>
            <a:ext cx="645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2021</a:t>
            </a:r>
            <a:r>
              <a:rPr lang="ko-KR" altLang="en-US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endParaRPr lang="ko-KR" altLang="en-US" sz="1100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F4E6F-3F8C-7726-BA2A-2C6D214E61B3}"/>
              </a:ext>
            </a:extLst>
          </p:cNvPr>
          <p:cNvSpPr txBox="1"/>
          <p:nvPr/>
        </p:nvSpPr>
        <p:spPr>
          <a:xfrm>
            <a:off x="1195911" y="5567503"/>
            <a:ext cx="1017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8A720-5627-D25D-641A-BB09832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7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83B86FA-E983-1529-FC45-A68E68174B0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0" y="1125667"/>
            <a:ext cx="4320000" cy="288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DD1675-8591-C523-457E-7FD24239F8BA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7CB913A8-B828-DE17-F2D7-9541E5CAFE2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AF63F9DE-F80C-314D-8238-F962AFF854C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DB32E7-AE5F-F835-7CE6-79DA32DE6C76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0D52BAA7-5840-EA76-BD4D-4A5D6355EF58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4ADF524B-E06A-D180-2B3E-28A1AE1179A5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5EF3A37-637E-8510-1DDE-9276705068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3" y="1135578"/>
            <a:ext cx="4320000" cy="288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6F34B27-92A2-AF29-6AFD-59CEBAA24EB4}"/>
              </a:ext>
            </a:extLst>
          </p:cNvPr>
          <p:cNvGrpSpPr/>
          <p:nvPr/>
        </p:nvGrpSpPr>
        <p:grpSpPr>
          <a:xfrm>
            <a:off x="2199035" y="4090946"/>
            <a:ext cx="6442045" cy="1494514"/>
            <a:chOff x="2305715" y="4083326"/>
            <a:chExt cx="6442045" cy="1494514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8917B43D-D9B2-E406-18AE-0AC4A66E4DCA}"/>
                </a:ext>
              </a:extLst>
            </p:cNvPr>
            <p:cNvSpPr/>
            <p:nvPr/>
          </p:nvSpPr>
          <p:spPr>
            <a:xfrm>
              <a:off x="2305715" y="408332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8BC2EE-F464-0B6A-C481-2BB117E5F2BE}"/>
                </a:ext>
              </a:extLst>
            </p:cNvPr>
            <p:cNvSpPr txBox="1"/>
            <p:nvPr/>
          </p:nvSpPr>
          <p:spPr>
            <a:xfrm>
              <a:off x="3223015" y="4148953"/>
              <a:ext cx="2057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Discriminator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83E20A-D420-4860-CF87-702DBE442DF0}"/>
                </a:ext>
              </a:extLst>
            </p:cNvPr>
            <p:cNvGrpSpPr/>
            <p:nvPr/>
          </p:nvGrpSpPr>
          <p:grpSpPr>
            <a:xfrm>
              <a:off x="2439584" y="4610619"/>
              <a:ext cx="6308176" cy="859186"/>
              <a:chOff x="1885864" y="4610619"/>
              <a:chExt cx="6711338" cy="8591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939E67-2F7F-E0B7-E52E-A06EF73ED432}"/>
                  </a:ext>
                </a:extLst>
              </p:cNvPr>
              <p:cNvSpPr txBox="1"/>
              <p:nvPr/>
            </p:nvSpPr>
            <p:spPr>
              <a:xfrm>
                <a:off x="1893158" y="4610619"/>
                <a:ext cx="67040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ea typeface="Tmon몬소리 Black" panose="02000A03000000000000"/>
                  </a:rPr>
                  <a:t>Real loss : </a:t>
                </a:r>
                <a:r>
                  <a:rPr lang="ko-KR" altLang="en-US" sz="1400" dirty="0">
                    <a:ea typeface="Tmon몬소리 Black" panose="02000A03000000000000"/>
                  </a:rPr>
                  <a:t>실제 목소리를 못 맞추면 상승</a:t>
                </a:r>
                <a:r>
                  <a:rPr lang="en-US" altLang="ko-KR" sz="1400" dirty="0">
                    <a:ea typeface="Tmon몬소리 Black" panose="02000A03000000000000"/>
                  </a:rPr>
                  <a:t>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CBB030-3023-B019-64DE-1247F0D2E85F}"/>
                  </a:ext>
                </a:extLst>
              </p:cNvPr>
              <p:cNvSpPr txBox="1"/>
              <p:nvPr/>
            </p:nvSpPr>
            <p:spPr>
              <a:xfrm>
                <a:off x="1885864" y="5162028"/>
                <a:ext cx="37227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ea typeface="Tmon몬소리 Black" panose="02000A03000000000000"/>
                  </a:rPr>
                  <a:t>Fake loss : </a:t>
                </a:r>
                <a:r>
                  <a:rPr lang="ko-KR" altLang="en-US" sz="1400" dirty="0">
                    <a:ea typeface="Tmon몬소리 Black" panose="02000A03000000000000"/>
                  </a:rPr>
                  <a:t>생성 목소리를 못 맞추면 상승 </a:t>
                </a:r>
                <a:endParaRPr lang="en-US" altLang="ko-KR" sz="1400" dirty="0">
                  <a:ea typeface="Tmon몬소리 Black" panose="02000A0300000000000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4D5BD5-4FED-A31F-861F-841079D98236}"/>
                  </a:ext>
                </a:extLst>
              </p:cNvPr>
              <p:cNvSpPr txBox="1"/>
              <p:nvPr/>
            </p:nvSpPr>
            <p:spPr>
              <a:xfrm>
                <a:off x="3375102" y="4698181"/>
                <a:ext cx="426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/>
                  <a:t>+</a:t>
                </a:r>
                <a:endParaRPr lang="ko-KR" altLang="en-US" sz="3600" dirty="0"/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0CBFC75-33B4-588F-0F37-4A706E168C6F}"/>
                </a:ext>
              </a:extLst>
            </p:cNvPr>
            <p:cNvCxnSpPr>
              <a:cxnSpLocks/>
            </p:cNvCxnSpPr>
            <p:nvPr/>
          </p:nvCxnSpPr>
          <p:spPr>
            <a:xfrm>
              <a:off x="2305715" y="4494830"/>
              <a:ext cx="37668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23E954-74B9-28A4-1B80-7D2F8E061514}"/>
              </a:ext>
            </a:extLst>
          </p:cNvPr>
          <p:cNvGrpSpPr/>
          <p:nvPr/>
        </p:nvGrpSpPr>
        <p:grpSpPr>
          <a:xfrm>
            <a:off x="6521176" y="4088487"/>
            <a:ext cx="6852541" cy="1494514"/>
            <a:chOff x="6765098" y="4111806"/>
            <a:chExt cx="6852541" cy="1494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A868E-5543-4460-5D36-B0D13FBFA0E3}"/>
                </a:ext>
              </a:extLst>
            </p:cNvPr>
            <p:cNvSpPr txBox="1"/>
            <p:nvPr/>
          </p:nvSpPr>
          <p:spPr>
            <a:xfrm>
              <a:off x="7707729" y="4179512"/>
              <a:ext cx="5909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Generator_g_adv_loss</a:t>
              </a:r>
              <a:endParaRPr lang="en-US" altLang="ko-KR" sz="1400" dirty="0"/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5775C1E4-226B-1A30-F1A2-F4C04A04B236}"/>
                </a:ext>
              </a:extLst>
            </p:cNvPr>
            <p:cNvSpPr/>
            <p:nvPr/>
          </p:nvSpPr>
          <p:spPr>
            <a:xfrm>
              <a:off x="6765098" y="411180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AC1383B-1BB3-EA15-B440-F79CD9107235}"/>
                </a:ext>
              </a:extLst>
            </p:cNvPr>
            <p:cNvCxnSpPr>
              <a:cxnSpLocks/>
            </p:cNvCxnSpPr>
            <p:nvPr/>
          </p:nvCxnSpPr>
          <p:spPr>
            <a:xfrm>
              <a:off x="6765098" y="4523310"/>
              <a:ext cx="3766836" cy="2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9512DF-B876-AB23-B5AA-6E4AD2D46E5C}"/>
                </a:ext>
              </a:extLst>
            </p:cNvPr>
            <p:cNvSpPr txBox="1"/>
            <p:nvPr/>
          </p:nvSpPr>
          <p:spPr>
            <a:xfrm>
              <a:off x="7026600" y="4678545"/>
              <a:ext cx="3766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Generator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Discriminator</a:t>
              </a:r>
              <a:r>
                <a:rPr lang="ko-KR" altLang="en-US" sz="1400" dirty="0"/>
                <a:t>와 적대 </a:t>
              </a:r>
              <a:r>
                <a:rPr lang="en-US" altLang="ko-KR" sz="1400" dirty="0"/>
                <a:t>loss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Discriminator </a:t>
              </a:r>
              <a:r>
                <a:rPr lang="ko-KR" altLang="en-US" sz="1400" dirty="0"/>
                <a:t>와 반대 경향을 나타냄</a:t>
              </a:r>
            </a:p>
          </p:txBody>
        </p:sp>
      </p:grp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88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C6CEBF76-DBDC-95B0-C44F-80B8B68F57A2}"/>
              </a:ext>
            </a:extLst>
          </p:cNvPr>
          <p:cNvGrpSpPr/>
          <p:nvPr/>
        </p:nvGrpSpPr>
        <p:grpSpPr>
          <a:xfrm>
            <a:off x="1659512" y="3429000"/>
            <a:ext cx="4320000" cy="3499348"/>
            <a:chOff x="6438479" y="1044522"/>
            <a:chExt cx="4320000" cy="349934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CB4A8A-3E9C-D8CE-9B96-60B4F32DF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79" y="1044522"/>
              <a:ext cx="4320000" cy="288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4933A8-26A3-ECCF-90D1-2628EE300DF3}"/>
                </a:ext>
              </a:extLst>
            </p:cNvPr>
            <p:cNvSpPr txBox="1"/>
            <p:nvPr/>
          </p:nvSpPr>
          <p:spPr>
            <a:xfrm>
              <a:off x="6872783" y="4020650"/>
              <a:ext cx="37443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Input Text</a:t>
              </a:r>
              <a:r>
                <a:rPr lang="ko-KR" altLang="en-US" sz="1400" dirty="0">
                  <a:ea typeface="Tmon몬소리 Black" panose="02000A03000000000000"/>
                </a:rPr>
                <a:t>와 </a:t>
              </a:r>
              <a:r>
                <a:rPr lang="en-US" altLang="ko-KR" sz="1400" dirty="0">
                  <a:ea typeface="Tmon몬소리 Black" panose="02000A03000000000000"/>
                </a:rPr>
                <a:t>Output Wave</a:t>
              </a:r>
              <a:r>
                <a:rPr lang="ko-KR" altLang="en-US" sz="1400" dirty="0">
                  <a:ea typeface="Tmon몬소리 Black" panose="02000A03000000000000"/>
                </a:rPr>
                <a:t>의 </a:t>
              </a:r>
              <a:r>
                <a:rPr lang="en-US" altLang="ko-KR" sz="1400" dirty="0">
                  <a:ea typeface="Tmon몬소리 Black" panose="02000A03000000000000"/>
                </a:rPr>
                <a:t>Alignment 	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877A4E5-7581-1E81-E7E4-21F8120613F4}"/>
              </a:ext>
            </a:extLst>
          </p:cNvPr>
          <p:cNvGrpSpPr/>
          <p:nvPr/>
        </p:nvGrpSpPr>
        <p:grpSpPr>
          <a:xfrm>
            <a:off x="2012474" y="666361"/>
            <a:ext cx="3804618" cy="2851401"/>
            <a:chOff x="1926324" y="1128974"/>
            <a:chExt cx="4320000" cy="32376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923BC07-7B9F-A4EE-DBBA-C9FF68A6B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324" y="1128974"/>
              <a:ext cx="4320000" cy="288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9BCBC-C9C8-A9DA-6CDA-13B6584DAC00}"/>
                </a:ext>
              </a:extLst>
            </p:cNvPr>
            <p:cNvSpPr txBox="1"/>
            <p:nvPr/>
          </p:nvSpPr>
          <p:spPr>
            <a:xfrm>
              <a:off x="2903402" y="4017163"/>
              <a:ext cx="2903859" cy="34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Generator loss :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9ABFEC-3922-8DCF-4F77-B01A1FFA69F9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496287-F3C8-7CF3-B816-405811CD24E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C81D3D-34CE-54FB-6CAB-CBA111D5E5E0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711BD3-2484-26AF-7C2B-F411023429E7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ACA88423-33BF-5A8E-C367-77C158B630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오른쪽 대괄호 15">
                  <a:extLst>
                    <a:ext uri="{FF2B5EF4-FFF2-40B4-BE49-F238E27FC236}">
                      <a16:creationId xmlns:a16="http://schemas.microsoft.com/office/drawing/2014/main" id="{C5171929-92E3-ED06-C9DD-DCA08918635B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8ED5E0-0451-3D6F-2CCE-06CF7F14711C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964243" y="3820389"/>
            <a:ext cx="3473548" cy="1946561"/>
            <a:chOff x="5366005" y="4935373"/>
            <a:chExt cx="3473548" cy="194656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404606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추가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AB9FAE-A22A-65E2-A91B-537119BBFDC3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745A4120-66EC-003F-E2E7-C9E25935BE5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대각선 줄무늬 55">
              <a:extLst>
                <a:ext uri="{FF2B5EF4-FFF2-40B4-BE49-F238E27FC236}">
                  <a16:creationId xmlns:a16="http://schemas.microsoft.com/office/drawing/2014/main" id="{149FABAF-8508-BCD8-3A6E-7F7366FF8AD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D8C4B90-AF9B-BBCE-3698-98732E1C2A99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C2A5B5A4-AF6F-CB5E-FBBF-8CC9A028F936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F754E964-918F-EF96-978E-B64AED41B46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F25A08C-9B36-B3D0-D12C-74B038CE8561}"/>
              </a:ext>
            </a:extLst>
          </p:cNvPr>
          <p:cNvGrpSpPr/>
          <p:nvPr/>
        </p:nvGrpSpPr>
        <p:grpSpPr>
          <a:xfrm>
            <a:off x="6991464" y="896249"/>
            <a:ext cx="3456591" cy="2203473"/>
            <a:chOff x="2459562" y="4844837"/>
            <a:chExt cx="3456591" cy="22034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FB5EE-0B7B-6875-2ED2-2BB7625E073A}"/>
                </a:ext>
              </a:extLst>
            </p:cNvPr>
            <p:cNvSpPr txBox="1"/>
            <p:nvPr/>
          </p:nvSpPr>
          <p:spPr>
            <a:xfrm>
              <a:off x="2481861" y="5293984"/>
              <a:ext cx="33098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20 epoch</a:t>
              </a:r>
              <a:r>
                <a:rPr lang="ko-KR" altLang="en-US" dirty="0">
                  <a:ea typeface="Tmon몬소리 Black" panose="02000A03000000000000"/>
                </a:rPr>
                <a:t> 이후로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en-US" altLang="ko-KR" dirty="0">
                  <a:ea typeface="Tmon몬소리 Black" panose="02000A03000000000000"/>
                </a:rPr>
                <a:t>loss </a:t>
              </a:r>
              <a:r>
                <a:rPr lang="ko-KR" altLang="en-US" dirty="0">
                  <a:ea typeface="Tmon몬소리 Black" panose="02000A03000000000000"/>
                </a:rPr>
                <a:t>의 변동이 별로 없다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기계음이 합성된다</a:t>
              </a:r>
              <a:r>
                <a:rPr lang="en-US" altLang="ko-KR" dirty="0">
                  <a:ea typeface="Tmon몬소리 Black" panose="02000A03000000000000"/>
                </a:rPr>
                <a:t>.</a:t>
              </a:r>
            </a:p>
            <a:p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91FF92-D247-CB2D-0648-2CEC13602FC3}"/>
                </a:ext>
              </a:extLst>
            </p:cNvPr>
            <p:cNvSpPr txBox="1"/>
            <p:nvPr/>
          </p:nvSpPr>
          <p:spPr>
            <a:xfrm>
              <a:off x="2459562" y="4844837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문제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D8480D0-1625-8D04-69AE-D173AA8F7359}"/>
              </a:ext>
            </a:extLst>
          </p:cNvPr>
          <p:cNvCxnSpPr>
            <a:cxnSpLocks/>
          </p:cNvCxnSpPr>
          <p:nvPr/>
        </p:nvCxnSpPr>
        <p:spPr>
          <a:xfrm flipV="1">
            <a:off x="7023094" y="1264776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46F20F5-579C-2999-5E11-D6E9FA0BA18F}"/>
              </a:ext>
            </a:extLst>
          </p:cNvPr>
          <p:cNvCxnSpPr>
            <a:cxnSpLocks/>
          </p:cNvCxnSpPr>
          <p:nvPr/>
        </p:nvCxnSpPr>
        <p:spPr>
          <a:xfrm flipV="1">
            <a:off x="7023094" y="4225092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슬라이드 번호 개체 틀 217">
            <a:extLst>
              <a:ext uri="{FF2B5EF4-FFF2-40B4-BE49-F238E27FC236}">
                <a16:creationId xmlns:a16="http://schemas.microsoft.com/office/drawing/2014/main" id="{28B6EBB4-22C8-C14E-0659-8AF06EA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7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JETS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hlinkClick r:id="rId2"/>
            <a:extLst>
              <a:ext uri="{FF2B5EF4-FFF2-40B4-BE49-F238E27FC236}">
                <a16:creationId xmlns:a16="http://schemas.microsoft.com/office/drawing/2014/main" id="{9838C6A7-8F78-638C-D92C-AA71793F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6" y="1831050"/>
            <a:ext cx="4431368" cy="4470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2ED467-5792-B751-8BB9-2AE4479639BE}"/>
              </a:ext>
            </a:extLst>
          </p:cNvPr>
          <p:cNvSpPr txBox="1"/>
          <p:nvPr/>
        </p:nvSpPr>
        <p:spPr>
          <a:xfrm>
            <a:off x="3061026" y="1302899"/>
            <a:ext cx="57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Tmon몬소리 Black" panose="02000A03000000000000"/>
              </a:rPr>
              <a:t>Fast API </a:t>
            </a:r>
            <a:r>
              <a:rPr lang="ko-KR" altLang="en-US" sz="2400" dirty="0">
                <a:ea typeface="Tmon몬소리 Black" panose="02000A03000000000000"/>
              </a:rPr>
              <a:t>를 이용한 </a:t>
            </a:r>
            <a:r>
              <a:rPr lang="en-US" altLang="ko-KR" sz="2400" dirty="0">
                <a:ea typeface="Tmon몬소리 Black" panose="02000A03000000000000"/>
              </a:rPr>
              <a:t>TTS </a:t>
            </a:r>
            <a:r>
              <a:rPr lang="ko-KR" altLang="en-US" sz="2400" dirty="0">
                <a:ea typeface="Tmon몬소리 Black" panose="02000A03000000000000"/>
              </a:rPr>
              <a:t>웹 서비스 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41C0BFB-A466-90E5-FB25-66B3E1F8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8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516E2-EB4E-918F-66E7-50A99F985656}"/>
              </a:ext>
            </a:extLst>
          </p:cNvPr>
          <p:cNvSpPr txBox="1"/>
          <p:nvPr/>
        </p:nvSpPr>
        <p:spPr>
          <a:xfrm>
            <a:off x="2710086" y="2222851"/>
            <a:ext cx="61998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Wav2Lip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소요시간이 길어 개선을 많이 하지 못한 점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Optimizer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개선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Adam -&gt;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AdamW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)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7873B2A-A1D1-EFEE-5365-C1F98561307A}"/>
              </a:ext>
            </a:extLst>
          </p:cNvPr>
          <p:cNvCxnSpPr>
            <a:cxnSpLocks/>
          </p:cNvCxnSpPr>
          <p:nvPr/>
        </p:nvCxnSpPr>
        <p:spPr>
          <a:xfrm>
            <a:off x="337205" y="987995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50C16F-3CE9-C01F-00F0-86C297B572A4}"/>
              </a:ext>
            </a:extLst>
          </p:cNvPr>
          <p:cNvCxnSpPr>
            <a:cxnSpLocks/>
          </p:cNvCxnSpPr>
          <p:nvPr/>
        </p:nvCxnSpPr>
        <p:spPr>
          <a:xfrm>
            <a:off x="337205" y="1422629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C97DC6-DF97-E7C7-0919-DC6D2E52E771}"/>
              </a:ext>
            </a:extLst>
          </p:cNvPr>
          <p:cNvSpPr txBox="1"/>
          <p:nvPr/>
        </p:nvSpPr>
        <p:spPr>
          <a:xfrm>
            <a:off x="303123" y="1020645"/>
            <a:ext cx="214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mon몬소리 Black"/>
              </a:rPr>
              <a:t>Imag</a:t>
            </a:r>
            <a:r>
              <a:rPr lang="en-US" altLang="ko-KR" b="1" dirty="0">
                <a:latin typeface="Tmon몬소리 Black"/>
              </a:rPr>
              <a:t>e Generation</a:t>
            </a:r>
            <a:endParaRPr lang="ko-KR" altLang="en-US" b="1" dirty="0">
              <a:solidFill>
                <a:schemeClr val="tx1"/>
              </a:solidFill>
              <a:latin typeface="Tmon몬소리 Black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D645A8-A43E-C289-479C-FFF95EE01863}"/>
              </a:ext>
            </a:extLst>
          </p:cNvPr>
          <p:cNvCxnSpPr>
            <a:cxnSpLocks/>
          </p:cNvCxnSpPr>
          <p:nvPr/>
        </p:nvCxnSpPr>
        <p:spPr>
          <a:xfrm>
            <a:off x="337205" y="4133924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251079-D28C-A762-A0BB-E537A8FF58F9}"/>
              </a:ext>
            </a:extLst>
          </p:cNvPr>
          <p:cNvCxnSpPr>
            <a:cxnSpLocks/>
          </p:cNvCxnSpPr>
          <p:nvPr/>
        </p:nvCxnSpPr>
        <p:spPr>
          <a:xfrm>
            <a:off x="337205" y="4568558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2A1009D-29F9-1F2D-0C41-CA53FD65A3BA}"/>
              </a:ext>
            </a:extLst>
          </p:cNvPr>
          <p:cNvSpPr txBox="1"/>
          <p:nvPr/>
        </p:nvSpPr>
        <p:spPr>
          <a:xfrm>
            <a:off x="456585" y="4199229"/>
            <a:ext cx="1838960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mon몬소리 Black"/>
              </a:rPr>
              <a:t>TTS</a:t>
            </a:r>
            <a:endParaRPr lang="ko-KR" altLang="en-US" b="1" dirty="0">
              <a:latin typeface="Tmon몬소리 Black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9ACCDE-76FE-3F75-F7FB-D86AC6CDE0FC}"/>
              </a:ext>
            </a:extLst>
          </p:cNvPr>
          <p:cNvSpPr txBox="1"/>
          <p:nvPr/>
        </p:nvSpPr>
        <p:spPr>
          <a:xfrm>
            <a:off x="2710086" y="949641"/>
            <a:ext cx="839334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MIT Inference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결과의 미흡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여러 사람으로 구성된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사람으로 이루어진 데이터로 변경 예정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오디오 전처리의 부족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음성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Window Size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확대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CE8235-EF4A-40B9-50C3-53CE1ED1D698}"/>
              </a:ext>
            </a:extLst>
          </p:cNvPr>
          <p:cNvSpPr txBox="1"/>
          <p:nvPr/>
        </p:nvSpPr>
        <p:spPr>
          <a:xfrm>
            <a:off x="2719722" y="4117322"/>
            <a:ext cx="72999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음성 학습 시 발생하는 기계음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모델을 위해 직접 만든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 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양 부족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F9852D-5D87-44BE-1B9F-55393C427B1A}"/>
              </a:ext>
            </a:extLst>
          </p:cNvPr>
          <p:cNvSpPr txBox="1"/>
          <p:nvPr/>
        </p:nvSpPr>
        <p:spPr>
          <a:xfrm>
            <a:off x="2710086" y="4995277"/>
            <a:ext cx="461275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일괄적인 공백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(Silence)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제거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/>
              <p:nvPr/>
            </p:nvSpPr>
            <p:spPr>
              <a:xfrm>
                <a:off x="2710086" y="3085703"/>
                <a:ext cx="9362440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Wav2Lip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+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 i="1" spc="-150" smtClean="0">
                        <a:ln>
                          <a:solidFill>
                            <a:schemeClr val="bg1">
                              <a:lumMod val="95000"/>
                              <a:alpha val="2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𝝏</m:t>
                    </m:r>
                  </m:oMath>
                </a14:m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    :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자연스러운 대화를 위한 요소들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눈 깜빡임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고개 움직임 등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…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86" y="3085703"/>
                <a:ext cx="9362440" cy="8697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31C1811-5584-5866-703B-97E8A84AEE8B}"/>
              </a:ext>
            </a:extLst>
          </p:cNvPr>
          <p:cNvSpPr txBox="1"/>
          <p:nvPr/>
        </p:nvSpPr>
        <p:spPr>
          <a:xfrm>
            <a:off x="2691861" y="5468231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적은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Train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으로도 충분한 개선된 모델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4D68FA-B85F-BFF7-03C8-63015EEF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90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F23A38-816A-8E5E-F3EF-F1DFA96F12E5}"/>
              </a:ext>
            </a:extLst>
          </p:cNvPr>
          <p:cNvGrpSpPr/>
          <p:nvPr/>
        </p:nvGrpSpPr>
        <p:grpSpPr>
          <a:xfrm>
            <a:off x="303123" y="987995"/>
            <a:ext cx="2179965" cy="434634"/>
            <a:chOff x="303123" y="987995"/>
            <a:chExt cx="2179965" cy="43463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7873B2A-A1D1-EFEE-5365-C1F98561307A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50C16F-3CE9-C01F-00F0-86C297B572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C97DC6-DF97-E7C7-0919-DC6D2E52E771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403C81-541E-F256-78E8-6B7410E62F59}"/>
              </a:ext>
            </a:extLst>
          </p:cNvPr>
          <p:cNvSpPr txBox="1"/>
          <p:nvPr/>
        </p:nvSpPr>
        <p:spPr>
          <a:xfrm>
            <a:off x="2684192" y="93385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결정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생성형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 Retrieval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FF6F-5DE2-943E-EA51-E77622C5F891}"/>
              </a:ext>
            </a:extLst>
          </p:cNvPr>
          <p:cNvSpPr txBox="1"/>
          <p:nvPr/>
        </p:nvSpPr>
        <p:spPr>
          <a:xfrm>
            <a:off x="2684192" y="132840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용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작성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A0EA8-C8A4-4BA3-E01C-4EBB61FD5068}"/>
              </a:ext>
            </a:extLst>
          </p:cNvPr>
          <p:cNvSpPr txBox="1"/>
          <p:nvPr/>
        </p:nvSpPr>
        <p:spPr>
          <a:xfrm>
            <a:off x="2684192" y="174812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제공을 위한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PipeLine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E2F7E3-D0C2-67DB-CD95-F4A05577512D}"/>
              </a:ext>
            </a:extLst>
          </p:cNvPr>
          <p:cNvGrpSpPr/>
          <p:nvPr/>
        </p:nvGrpSpPr>
        <p:grpSpPr>
          <a:xfrm>
            <a:off x="316885" y="2994366"/>
            <a:ext cx="2179965" cy="434634"/>
            <a:chOff x="303123" y="987995"/>
            <a:chExt cx="2179965" cy="43463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C4AF366-84CD-FFD9-2137-91CC174BB5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FCF4233-C399-EC58-D46F-D6C58ABFD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18C1E-92E6-A20C-0BB2-B115A91A0140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Tmon몬소리 Black"/>
                </a:rPr>
                <a:t>느낀 점</a:t>
              </a:r>
              <a:endParaRPr lang="ko-KR" altLang="en-US" b="1" dirty="0">
                <a:solidFill>
                  <a:schemeClr val="tx1"/>
                </a:solidFill>
                <a:latin typeface="Tmon몬소리 Black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E8483-A8D6-175C-8D4B-215F6E9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2D55F-2EDC-68FB-970A-24ABD32A8741}"/>
              </a:ext>
            </a:extLst>
          </p:cNvPr>
          <p:cNvSpPr txBox="1"/>
          <p:nvPr/>
        </p:nvSpPr>
        <p:spPr>
          <a:xfrm>
            <a:off x="2684192" y="2938990"/>
            <a:ext cx="9268322" cy="4064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ea typeface="Tmon몬소리 Black" panose="02000A03000000000000"/>
              </a:rPr>
              <a:t>프로젝트를 기획하며</a:t>
            </a:r>
            <a:r>
              <a:rPr lang="en-US" altLang="ko-KR" sz="1600" b="1" dirty="0">
                <a:ea typeface="Tmon몬소리 Black" panose="02000A03000000000000"/>
              </a:rPr>
              <a:t> AI </a:t>
            </a:r>
            <a:r>
              <a:rPr lang="ko-KR" altLang="en-US" sz="1600" b="1" dirty="0">
                <a:ea typeface="Tmon몬소리 Black" panose="02000A03000000000000"/>
              </a:rPr>
              <a:t>기술의 활용 및 서비스화에 대해 경험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ea typeface="Tmon몬소리 Black" panose="02000A03000000000000"/>
              </a:rPr>
              <a:t>팀 프로젝트 작업에서 필수적인 팀원 간 시간 조율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일정 계획 및 프로젝트 구상 경험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Image Generator, TTS </a:t>
            </a:r>
            <a:r>
              <a:rPr lang="ko-KR" altLang="en-US" sz="1600" b="1" dirty="0">
                <a:ea typeface="Tmon몬소리 Black" panose="02000A03000000000000"/>
              </a:rPr>
              <a:t>모델에 관한 지식을 습득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Open-Source</a:t>
            </a:r>
            <a:r>
              <a:rPr lang="ko-KR" altLang="en-US" sz="1600" b="1" dirty="0">
                <a:ea typeface="Tmon몬소리 Black" panose="02000A03000000000000"/>
              </a:rPr>
              <a:t>를 분석하여 모델 구조를 파악하고 프로젝트 목적에 맞게 </a:t>
            </a:r>
            <a:r>
              <a:rPr lang="en-US" altLang="ko-KR" sz="1600" b="1" dirty="0">
                <a:ea typeface="Tmon몬소리 Black" panose="02000A03000000000000"/>
              </a:rPr>
              <a:t>Fine-Tuning, Learning from Scratch</a:t>
            </a:r>
            <a:r>
              <a:rPr lang="ko-KR" altLang="en-US" sz="1600" b="1" dirty="0">
                <a:ea typeface="Tmon몬소리 Black" panose="02000A03000000000000"/>
              </a:rPr>
              <a:t>를 할 수 있게 됐고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그 과정에서 </a:t>
            </a:r>
            <a:r>
              <a:rPr lang="en-US" altLang="ko-KR" sz="1600" b="1" dirty="0" err="1">
                <a:ea typeface="Tmon몬소리 Black" panose="02000A03000000000000"/>
              </a:rPr>
              <a:t>Wandb</a:t>
            </a:r>
            <a:r>
              <a:rPr lang="ko-KR" altLang="en-US" sz="1600" b="1" dirty="0">
                <a:ea typeface="Tmon몬소리 Black" panose="02000A03000000000000"/>
              </a:rPr>
              <a:t>와 같은 </a:t>
            </a:r>
            <a:r>
              <a:rPr lang="en-US" altLang="ko-KR" sz="1600" b="1" dirty="0" err="1">
                <a:ea typeface="Tmon몬소리 Black" panose="02000A03000000000000"/>
              </a:rPr>
              <a:t>MLOps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  <a:r>
              <a:rPr lang="ko-KR" altLang="en-US" sz="1600" b="1" dirty="0">
                <a:ea typeface="Tmon몬소리 Black" panose="02000A03000000000000"/>
              </a:rPr>
              <a:t>플랫폼을 통해 </a:t>
            </a:r>
            <a:r>
              <a:rPr lang="en-US" altLang="ko-KR" sz="1600" b="1" dirty="0">
                <a:ea typeface="Tmon몬소리 Black" panose="02000A03000000000000"/>
              </a:rPr>
              <a:t>Tracking, </a:t>
            </a:r>
            <a:r>
              <a:rPr lang="ko-KR" altLang="en-US" sz="1600" b="1" dirty="0">
                <a:ea typeface="Tmon몬소리 Black" panose="02000A03000000000000"/>
              </a:rPr>
              <a:t>관리할 수 있게 됨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err="1">
                <a:ea typeface="Tmon몬소리 Black" panose="02000A03000000000000"/>
              </a:rPr>
              <a:t>툴킷을</a:t>
            </a:r>
            <a:r>
              <a:rPr lang="ko-KR" altLang="en-US" sz="1600" b="1" dirty="0">
                <a:ea typeface="Tmon몬소리 Black" panose="02000A03000000000000"/>
              </a:rPr>
              <a:t> 이용하여 이미지 및 음성 등의 시퀀스 데이터를 처리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관리법 습득 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AWS , Local, </a:t>
            </a:r>
            <a:r>
              <a:rPr lang="en-US" altLang="ko-KR" sz="1600" b="1" dirty="0" err="1">
                <a:ea typeface="Tmon몬소리 Black" panose="02000A03000000000000"/>
              </a:rPr>
              <a:t>Colab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  <a:r>
              <a:rPr lang="ko-KR" altLang="en-US" sz="1600" b="1" dirty="0">
                <a:ea typeface="Tmon몬소리 Black" panose="02000A03000000000000"/>
              </a:rPr>
              <a:t>등 여러 플랫폼에 맞게 새로운 환경을 구축하는 방법 습득 </a:t>
            </a:r>
            <a:endParaRPr lang="en-US" altLang="ko-KR" sz="1600" b="1" dirty="0">
              <a:ea typeface="Tmon몬소리 Black" panose="02000A03000000000000"/>
            </a:endParaRPr>
          </a:p>
          <a:p>
            <a:pPr>
              <a:lnSpc>
                <a:spcPts val="3500"/>
              </a:lnSpc>
              <a:defRPr/>
            </a:pPr>
            <a:endParaRPr lang="en-US" altLang="ko-KR" sz="1600" b="1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8793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BAEC0D-0DD2-29CB-3E00-1DC874518D90}"/>
              </a:ext>
            </a:extLst>
          </p:cNvPr>
          <p:cNvSpPr txBox="1"/>
          <p:nvPr/>
        </p:nvSpPr>
        <p:spPr>
          <a:xfrm>
            <a:off x="845472" y="1845230"/>
            <a:ext cx="10508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/>
              <a:t>감사합니다</a:t>
            </a:r>
            <a:r>
              <a:rPr lang="en-US" altLang="ko-KR" sz="11500" dirty="0"/>
              <a:t>.</a:t>
            </a:r>
          </a:p>
          <a:p>
            <a:pPr algn="ctr"/>
            <a:r>
              <a:rPr lang="en-US" altLang="ko-KR" sz="11500" dirty="0"/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475571-5E86-C2CF-9D2B-869997F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다운로드 (16)">
            <a:hlinkClick r:id="" action="ppaction://media"/>
            <a:extLst>
              <a:ext uri="{FF2B5EF4-FFF2-40B4-BE49-F238E27FC236}">
                <a16:creationId xmlns:a16="http://schemas.microsoft.com/office/drawing/2014/main" id="{63CB1C7E-0F76-D83D-C6A5-3F1F000A8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433" y="3661111"/>
            <a:ext cx="5303134" cy="29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4545" y="1238825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어떤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서비스가 가장 필요할까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FBFF104-C352-E2BC-135D-EEA7CE4C5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223572"/>
              </p:ext>
            </p:extLst>
          </p:nvPr>
        </p:nvGraphicFramePr>
        <p:xfrm>
          <a:off x="1027642" y="1534160"/>
          <a:ext cx="10188997" cy="417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27C889-1279-1E67-5E5B-E4DECD0241DD}"/>
              </a:ext>
            </a:extLst>
          </p:cNvPr>
          <p:cNvSpPr txBox="1"/>
          <p:nvPr/>
        </p:nvSpPr>
        <p:spPr>
          <a:xfrm>
            <a:off x="3885210" y="5785602"/>
            <a:ext cx="738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이용에 대한 역량이 제일 부족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</a:t>
            </a:r>
          </a:p>
          <a:p>
            <a:endParaRPr lang="en-US" altLang="ko-KR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F3658-22D6-2F3A-289C-BAF7F1CF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9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893BC-0E1A-8633-F5F5-0862E48C3316}"/>
              </a:ext>
            </a:extLst>
          </p:cNvPr>
          <p:cNvSpPr txBox="1"/>
          <p:nvPr/>
        </p:nvSpPr>
        <p:spPr>
          <a:xfrm>
            <a:off x="1403073" y="276943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B5CD1-C027-0AF4-1FD6-66C57F2C8AA3}"/>
              </a:ext>
            </a:extLst>
          </p:cNvPr>
          <p:cNvSpPr txBox="1"/>
          <p:nvPr/>
        </p:nvSpPr>
        <p:spPr>
          <a:xfrm>
            <a:off x="6096000" y="2767280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EF89F97-CA12-AD4D-02D5-69396309DD75}"/>
              </a:ext>
            </a:extLst>
          </p:cNvPr>
          <p:cNvSpPr/>
          <p:nvPr/>
        </p:nvSpPr>
        <p:spPr>
          <a:xfrm>
            <a:off x="4841494" y="3053674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922FB-CC98-7BBC-256B-074642787B35}"/>
              </a:ext>
            </a:extLst>
          </p:cNvPr>
          <p:cNvSpPr txBox="1"/>
          <p:nvPr/>
        </p:nvSpPr>
        <p:spPr>
          <a:xfrm>
            <a:off x="878525" y="416829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12F2E-FE13-5D95-EB32-B295222093DA}"/>
              </a:ext>
            </a:extLst>
          </p:cNvPr>
          <p:cNvSpPr txBox="1"/>
          <p:nvPr/>
        </p:nvSpPr>
        <p:spPr>
          <a:xfrm>
            <a:off x="6096000" y="416829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7C0205C-F04C-69A9-664E-FAFEE577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343088-DF07-0C6F-1E6C-26F0FB85F055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DEDD1A-989C-F1C7-6A4B-60A413578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2434930" y="1406842"/>
            <a:ext cx="2275951" cy="3854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4" name="표 34">
            <a:extLst>
              <a:ext uri="{FF2B5EF4-FFF2-40B4-BE49-F238E27FC236}">
                <a16:creationId xmlns:a16="http://schemas.microsoft.com/office/drawing/2014/main" id="{B397192F-887B-82F0-7843-FC97F336A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90366"/>
              </p:ext>
            </p:extLst>
          </p:nvPr>
        </p:nvGraphicFramePr>
        <p:xfrm>
          <a:off x="6822475" y="1427744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graphicFrame>
        <p:nvGraphicFramePr>
          <p:cNvPr id="45" name="표 34">
            <a:extLst>
              <a:ext uri="{FF2B5EF4-FFF2-40B4-BE49-F238E27FC236}">
                <a16:creationId xmlns:a16="http://schemas.microsoft.com/office/drawing/2014/main" id="{D41C779F-2F0B-33BC-35B6-8EF6D80B4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93909"/>
              </p:ext>
            </p:extLst>
          </p:nvPr>
        </p:nvGraphicFramePr>
        <p:xfrm>
          <a:off x="9245573" y="1427744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802568-0620-F4D1-9B44-045081A1817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339778" y="2145213"/>
            <a:ext cx="1905795" cy="9042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DDC3D7-FF5B-52E2-C62C-E43FF2C728E5}"/>
              </a:ext>
            </a:extLst>
          </p:cNvPr>
          <p:cNvSpPr txBox="1"/>
          <p:nvPr/>
        </p:nvSpPr>
        <p:spPr>
          <a:xfrm>
            <a:off x="7748385" y="300422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30%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D677E-6A6C-E8FA-C02F-AD4D457C17A4}"/>
              </a:ext>
            </a:extLst>
          </p:cNvPr>
          <p:cNvSpPr txBox="1"/>
          <p:nvPr/>
        </p:nvSpPr>
        <p:spPr>
          <a:xfrm>
            <a:off x="7209527" y="991814"/>
            <a:ext cx="255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글자를 인식하는 시간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CDDD29A-4EF7-FACD-AD77-780F5D1E5406}"/>
              </a:ext>
            </a:extLst>
          </p:cNvPr>
          <p:cNvSpPr/>
          <p:nvPr/>
        </p:nvSpPr>
        <p:spPr>
          <a:xfrm rot="16200000">
            <a:off x="8376919" y="3110207"/>
            <a:ext cx="336173" cy="202582"/>
          </a:xfrm>
          <a:prstGeom prst="rightArrow">
            <a:avLst>
              <a:gd name="adj1" fmla="val 35145"/>
              <a:gd name="adj2" fmla="val 502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4EFDF-A9A6-6C31-FD46-C8C1FFA4BA93}"/>
              </a:ext>
            </a:extLst>
          </p:cNvPr>
          <p:cNvSpPr txBox="1"/>
          <p:nvPr/>
        </p:nvSpPr>
        <p:spPr>
          <a:xfrm>
            <a:off x="2781549" y="1029964"/>
            <a:ext cx="237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Tmon몬소리 Black" panose="02000A03000000000000"/>
              </a:rPr>
              <a:t>실제 </a:t>
            </a:r>
            <a:r>
              <a:rPr lang="ko-KR" altLang="en-US" sz="1600" dirty="0" err="1">
                <a:ea typeface="Tmon몬소리 Black" panose="02000A03000000000000"/>
              </a:rPr>
              <a:t>챗봇</a:t>
            </a:r>
            <a:r>
              <a:rPr lang="ko-KR" altLang="en-US" sz="1600" dirty="0">
                <a:ea typeface="Tmon몬소리 Black" panose="02000A03000000000000"/>
              </a:rPr>
              <a:t> 예시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7A7A1D-D29D-FC1E-C20E-4C6C3563C8A6}"/>
              </a:ext>
            </a:extLst>
          </p:cNvPr>
          <p:cNvSpPr/>
          <p:nvPr/>
        </p:nvSpPr>
        <p:spPr>
          <a:xfrm>
            <a:off x="9052699" y="4684962"/>
            <a:ext cx="90305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CD60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고령층</a:t>
            </a:r>
            <a:endParaRPr lang="en-US" altLang="ko-KR" b="1" dirty="0">
              <a:solidFill>
                <a:srgbClr val="FCD60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99C04-D92B-65B0-E706-5761A27FB471}"/>
              </a:ext>
            </a:extLst>
          </p:cNvPr>
          <p:cNvSpPr txBox="1"/>
          <p:nvPr/>
        </p:nvSpPr>
        <p:spPr>
          <a:xfrm>
            <a:off x="6609946" y="4755310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청년층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F2A3F0-0163-9157-A2FD-AED1FAB65FFE}"/>
              </a:ext>
            </a:extLst>
          </p:cNvPr>
          <p:cNvSpPr txBox="1"/>
          <p:nvPr/>
        </p:nvSpPr>
        <p:spPr>
          <a:xfrm>
            <a:off x="2939294" y="5430511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고령층의 글자 인지 시간은 타 연령대에 비해 </a:t>
            </a:r>
            <a:r>
              <a:rPr lang="en-US" altLang="ko-KR" sz="1600" dirty="0"/>
              <a:t>30%</a:t>
            </a:r>
            <a:r>
              <a:rPr lang="ko-KR" altLang="en-US" sz="1600" dirty="0"/>
              <a:t> 이상 느리다</a:t>
            </a:r>
            <a:endParaRPr lang="en-US" altLang="ko-KR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20DE3-9024-2E81-0553-8E74203F4EA9}"/>
              </a:ext>
            </a:extLst>
          </p:cNvPr>
          <p:cNvSpPr txBox="1"/>
          <p:nvPr/>
        </p:nvSpPr>
        <p:spPr>
          <a:xfrm>
            <a:off x="2939294" y="5938163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하지만 시중의 </a:t>
            </a:r>
            <a:r>
              <a:rPr lang="ko-KR" altLang="en-US" sz="1600" dirty="0" err="1"/>
              <a:t>챗봇은</a:t>
            </a:r>
            <a:r>
              <a:rPr lang="ko-KR" altLang="en-US" sz="1600" dirty="0"/>
              <a:t> 한번에 </a:t>
            </a:r>
            <a:r>
              <a:rPr lang="ko-KR" altLang="en-US" sz="1600" b="1" dirty="0"/>
              <a:t>많은 정보량의 작은 글씨</a:t>
            </a:r>
            <a:r>
              <a:rPr lang="ko-KR" altLang="en-US" sz="1600" dirty="0"/>
              <a:t>를 제공한다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141F8-1F8B-1499-F9DA-CCA96A5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2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71284CC-C7D6-159F-9036-1FAC31218F46}"/>
              </a:ext>
            </a:extLst>
          </p:cNvPr>
          <p:cNvSpPr txBox="1"/>
          <p:nvPr/>
        </p:nvSpPr>
        <p:spPr>
          <a:xfrm>
            <a:off x="2676795" y="1242012"/>
            <a:ext cx="14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챗봇의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절차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C2BC14-CBE2-F1F7-7A2C-32409C898EF7}"/>
              </a:ext>
            </a:extLst>
          </p:cNvPr>
          <p:cNvGrpSpPr/>
          <p:nvPr/>
        </p:nvGrpSpPr>
        <p:grpSpPr>
          <a:xfrm>
            <a:off x="668609" y="1950906"/>
            <a:ext cx="2071538" cy="2086731"/>
            <a:chOff x="185555" y="1537073"/>
            <a:chExt cx="2936283" cy="2957820"/>
          </a:xfrm>
        </p:grpSpPr>
        <p:pic>
          <p:nvPicPr>
            <p:cNvPr id="2050" name="Picture 2" descr="카카오톡 친구 '검색' 클릭 캡쳐 이미지">
              <a:extLst>
                <a:ext uri="{FF2B5EF4-FFF2-40B4-BE49-F238E27FC236}">
                  <a16:creationId xmlns:a16="http://schemas.microsoft.com/office/drawing/2014/main" id="{B4807D22-811E-F2D5-A06C-C95CEDDBA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90" y="1537073"/>
              <a:ext cx="2258008" cy="212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E44E57-8E0C-01A8-0E69-3B0AB8300F2F}"/>
                </a:ext>
              </a:extLst>
            </p:cNvPr>
            <p:cNvSpPr txBox="1"/>
            <p:nvPr/>
          </p:nvSpPr>
          <p:spPr>
            <a:xfrm>
              <a:off x="185555" y="3753259"/>
              <a:ext cx="2936283" cy="74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카카오톡 친구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‘</a:t>
              </a:r>
              <a:r>
                <a:rPr lang="ko-KR" altLang="en-US" sz="1400" dirty="0"/>
                <a:t>검색</a:t>
              </a:r>
              <a:r>
                <a:rPr lang="en-US" altLang="ko-KR" sz="1400" dirty="0"/>
                <a:t>‘ </a:t>
              </a:r>
              <a:r>
                <a:rPr lang="ko-KR" altLang="en-US" sz="1400" dirty="0"/>
                <a:t>클릭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0E1C4D-C0F9-ED3A-4C49-F211E4E98E11}"/>
              </a:ext>
            </a:extLst>
          </p:cNvPr>
          <p:cNvGrpSpPr/>
          <p:nvPr/>
        </p:nvGrpSpPr>
        <p:grpSpPr>
          <a:xfrm>
            <a:off x="2597994" y="1965165"/>
            <a:ext cx="1589578" cy="1831508"/>
            <a:chOff x="3447352" y="1537073"/>
            <a:chExt cx="2251601" cy="2592587"/>
          </a:xfrm>
        </p:grpSpPr>
        <p:pic>
          <p:nvPicPr>
            <p:cNvPr id="2052" name="Picture 4" descr="'서울톡' 검색 캡쳐 이미지">
              <a:extLst>
                <a:ext uri="{FF2B5EF4-FFF2-40B4-BE49-F238E27FC236}">
                  <a16:creationId xmlns:a16="http://schemas.microsoft.com/office/drawing/2014/main" id="{DF969047-368B-F6FD-C4BD-5FB73CA2C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52" y="1537073"/>
              <a:ext cx="2251601" cy="211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736344-0320-8E0E-F17A-6FAA54573BB7}"/>
                </a:ext>
              </a:extLst>
            </p:cNvPr>
            <p:cNvSpPr txBox="1"/>
            <p:nvPr/>
          </p:nvSpPr>
          <p:spPr>
            <a:xfrm>
              <a:off x="3622555" y="3716962"/>
              <a:ext cx="2029934" cy="41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“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서울톡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”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 검색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56D51C-2C7A-D232-D810-88385688EB2C}"/>
              </a:ext>
            </a:extLst>
          </p:cNvPr>
          <p:cNvGrpSpPr/>
          <p:nvPr/>
        </p:nvGrpSpPr>
        <p:grpSpPr>
          <a:xfrm>
            <a:off x="4209773" y="1976060"/>
            <a:ext cx="1782125" cy="1800222"/>
            <a:chOff x="6436148" y="1537073"/>
            <a:chExt cx="2542954" cy="2568778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B49ADF7-91C2-323F-D655-0BA03AC76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281" y="1537073"/>
              <a:ext cx="2251600" cy="211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AC457-B707-A9C0-18D4-032C2B808AE8}"/>
                </a:ext>
              </a:extLst>
            </p:cNvPr>
            <p:cNvSpPr txBox="1"/>
            <p:nvPr/>
          </p:nvSpPr>
          <p:spPr>
            <a:xfrm>
              <a:off x="6436148" y="3718932"/>
              <a:ext cx="2542954" cy="38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친구 추가 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&amp; 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채팅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67E584-3E50-256B-B176-EEF5EDD4868A}"/>
              </a:ext>
            </a:extLst>
          </p:cNvPr>
          <p:cNvGrpSpPr/>
          <p:nvPr/>
        </p:nvGrpSpPr>
        <p:grpSpPr>
          <a:xfrm>
            <a:off x="98878" y="4313042"/>
            <a:ext cx="1618578" cy="2103780"/>
            <a:chOff x="2437263" y="4171851"/>
            <a:chExt cx="1837179" cy="2387911"/>
          </a:xfrm>
        </p:grpSpPr>
        <p:pic>
          <p:nvPicPr>
            <p:cNvPr id="2056" name="Picture 8" descr="행정정보안내 답변 캡쳐 이미지">
              <a:extLst>
                <a:ext uri="{FF2B5EF4-FFF2-40B4-BE49-F238E27FC236}">
                  <a16:creationId xmlns:a16="http://schemas.microsoft.com/office/drawing/2014/main" id="{6FC76857-3588-2B22-F29F-979BF1F3C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282" y="4171851"/>
              <a:ext cx="1811160" cy="170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64C0EC-D646-41BC-D65F-783462086B69}"/>
                </a:ext>
              </a:extLst>
            </p:cNvPr>
            <p:cNvSpPr txBox="1"/>
            <p:nvPr/>
          </p:nvSpPr>
          <p:spPr>
            <a:xfrm>
              <a:off x="2437263" y="5965877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행정정보안내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답변 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1172B8-2058-4C13-FFF9-717DBF633F79}"/>
              </a:ext>
            </a:extLst>
          </p:cNvPr>
          <p:cNvGrpSpPr/>
          <p:nvPr/>
        </p:nvGrpSpPr>
        <p:grpSpPr>
          <a:xfrm>
            <a:off x="1766874" y="4320656"/>
            <a:ext cx="1595655" cy="2108107"/>
            <a:chOff x="4716316" y="4212963"/>
            <a:chExt cx="1811160" cy="2392824"/>
          </a:xfrm>
        </p:grpSpPr>
        <p:pic>
          <p:nvPicPr>
            <p:cNvPr id="2058" name="Picture 10" descr="현장민원접수 화면 캡쳐 이미지">
              <a:extLst>
                <a:ext uri="{FF2B5EF4-FFF2-40B4-BE49-F238E27FC236}">
                  <a16:creationId xmlns:a16="http://schemas.microsoft.com/office/drawing/2014/main" id="{26F1BFC4-62D3-DFC8-3C5A-FF2C8C5C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316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DB93E3-8DCE-27AF-77A8-BE7F394FC6A9}"/>
                </a:ext>
              </a:extLst>
            </p:cNvPr>
            <p:cNvSpPr txBox="1"/>
            <p:nvPr/>
          </p:nvSpPr>
          <p:spPr>
            <a:xfrm>
              <a:off x="4716317" y="6011902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현장민원접수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확인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260AE3-7BB4-3980-7249-6BEC4F66B37A}"/>
              </a:ext>
            </a:extLst>
          </p:cNvPr>
          <p:cNvGrpSpPr/>
          <p:nvPr/>
        </p:nvGrpSpPr>
        <p:grpSpPr>
          <a:xfrm>
            <a:off x="3411946" y="4321723"/>
            <a:ext cx="1595655" cy="1851754"/>
            <a:chOff x="7126121" y="4212963"/>
            <a:chExt cx="1811160" cy="2101844"/>
          </a:xfrm>
        </p:grpSpPr>
        <p:pic>
          <p:nvPicPr>
            <p:cNvPr id="2060" name="Picture 12" descr="담당부서 안내 캡쳐 이미지">
              <a:extLst>
                <a:ext uri="{FF2B5EF4-FFF2-40B4-BE49-F238E27FC236}">
                  <a16:creationId xmlns:a16="http://schemas.microsoft.com/office/drawing/2014/main" id="{7C78C8B0-0743-CC2A-2F11-1E22FD624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121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91778-99FF-4808-0974-14616A36F0A3}"/>
                </a:ext>
              </a:extLst>
            </p:cNvPr>
            <p:cNvSpPr txBox="1"/>
            <p:nvPr/>
          </p:nvSpPr>
          <p:spPr>
            <a:xfrm>
              <a:off x="7293276" y="6007031"/>
              <a:ext cx="14963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담당부서 안내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FF7F38-F01B-E006-3E00-79FA2E5FA8C5}"/>
              </a:ext>
            </a:extLst>
          </p:cNvPr>
          <p:cNvGrpSpPr/>
          <p:nvPr/>
        </p:nvGrpSpPr>
        <p:grpSpPr>
          <a:xfrm>
            <a:off x="5093559" y="4320663"/>
            <a:ext cx="1595656" cy="1854334"/>
            <a:chOff x="9603716" y="4212963"/>
            <a:chExt cx="1811161" cy="2104775"/>
          </a:xfrm>
        </p:grpSpPr>
        <p:pic>
          <p:nvPicPr>
            <p:cNvPr id="2062" name="Picture 14" descr="공공 서비스 예약 캡쳐 이미지">
              <a:extLst>
                <a:ext uri="{FF2B5EF4-FFF2-40B4-BE49-F238E27FC236}">
                  <a16:creationId xmlns:a16="http://schemas.microsoft.com/office/drawing/2014/main" id="{6E3AB06C-656A-1B98-1333-3394E732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3716" y="4212963"/>
              <a:ext cx="1811161" cy="170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E74A46-43F5-5475-BAF6-639A64636BDD}"/>
                </a:ext>
              </a:extLst>
            </p:cNvPr>
            <p:cNvSpPr txBox="1"/>
            <p:nvPr/>
          </p:nvSpPr>
          <p:spPr>
            <a:xfrm>
              <a:off x="9612365" y="6009962"/>
              <a:ext cx="17641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공공 서비스 예약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20C348B-352F-F887-3418-9465C7432A7B}"/>
              </a:ext>
            </a:extLst>
          </p:cNvPr>
          <p:cNvGrpSpPr/>
          <p:nvPr/>
        </p:nvGrpSpPr>
        <p:grpSpPr>
          <a:xfrm flipH="1">
            <a:off x="6569469" y="2412683"/>
            <a:ext cx="1114668" cy="1702490"/>
            <a:chOff x="8144061" y="2656831"/>
            <a:chExt cx="1808269" cy="2761862"/>
          </a:xfrm>
        </p:grpSpPr>
        <p:sp>
          <p:nvSpPr>
            <p:cNvPr id="49" name="대각선 줄무늬 48">
              <a:extLst>
                <a:ext uri="{FF2B5EF4-FFF2-40B4-BE49-F238E27FC236}">
                  <a16:creationId xmlns:a16="http://schemas.microsoft.com/office/drawing/2014/main" id="{8737E269-4BA4-E5DF-A4E0-710C1CF78C6C}"/>
                </a:ext>
              </a:extLst>
            </p:cNvPr>
            <p:cNvSpPr/>
            <p:nvPr/>
          </p:nvSpPr>
          <p:spPr>
            <a:xfrm flipV="1">
              <a:off x="8144061" y="2656831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id="{35F6EC60-66AC-F45F-397B-6CEF5B59BF2D}"/>
                </a:ext>
              </a:extLst>
            </p:cNvPr>
            <p:cNvSpPr/>
            <p:nvPr/>
          </p:nvSpPr>
          <p:spPr>
            <a:xfrm>
              <a:off x="8161276" y="4037762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605C63DD-7CD2-DCB3-139B-119ECFEBB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4219" y="1905758"/>
            <a:ext cx="2438400" cy="2438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B1927B-6501-C72F-55DE-93F118CA6073}"/>
              </a:ext>
            </a:extLst>
          </p:cNvPr>
          <p:cNvSpPr txBox="1"/>
          <p:nvPr/>
        </p:nvSpPr>
        <p:spPr>
          <a:xfrm>
            <a:off x="8105147" y="1232474"/>
            <a:ext cx="31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상담원과의 통화 상담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FBB96-BAD2-ADB0-EBAD-2743A0CA6076}"/>
              </a:ext>
            </a:extLst>
          </p:cNvPr>
          <p:cNvSpPr txBox="1"/>
          <p:nvPr/>
        </p:nvSpPr>
        <p:spPr>
          <a:xfrm>
            <a:off x="7201634" y="4817369"/>
            <a:ext cx="451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시스템에 비해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상담원과의 통화가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압도적으로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간편하다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319C9-6D74-CD6E-5F7F-FEF207C4D086}"/>
              </a:ext>
            </a:extLst>
          </p:cNvPr>
          <p:cNvSpPr txBox="1"/>
          <p:nvPr/>
        </p:nvSpPr>
        <p:spPr>
          <a:xfrm>
            <a:off x="5645582" y="3972949"/>
            <a:ext cx="3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2A6-5835-7129-7611-FFD40BF7F8ED}"/>
              </a:ext>
            </a:extLst>
          </p:cNvPr>
          <p:cNvSpPr txBox="1"/>
          <p:nvPr/>
        </p:nvSpPr>
        <p:spPr>
          <a:xfrm>
            <a:off x="1548678" y="1603193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1D3D5-D1C4-3781-0396-494F87B5886F}"/>
              </a:ext>
            </a:extLst>
          </p:cNvPr>
          <p:cNvSpPr txBox="1"/>
          <p:nvPr/>
        </p:nvSpPr>
        <p:spPr>
          <a:xfrm>
            <a:off x="3144490" y="1603724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BC3EF-5A79-3CA1-5091-28D66ECFA903}"/>
              </a:ext>
            </a:extLst>
          </p:cNvPr>
          <p:cNvSpPr txBox="1"/>
          <p:nvPr/>
        </p:nvSpPr>
        <p:spPr>
          <a:xfrm>
            <a:off x="4742543" y="1602351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3437C5-E886-EE1E-63BE-B4A16B133AEE}"/>
              </a:ext>
            </a:extLst>
          </p:cNvPr>
          <p:cNvSpPr txBox="1"/>
          <p:nvPr/>
        </p:nvSpPr>
        <p:spPr>
          <a:xfrm>
            <a:off x="730557" y="3974826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25EF0-7598-4406-EBEA-928DBC38459C}"/>
              </a:ext>
            </a:extLst>
          </p:cNvPr>
          <p:cNvSpPr txBox="1"/>
          <p:nvPr/>
        </p:nvSpPr>
        <p:spPr>
          <a:xfrm>
            <a:off x="2326757" y="397133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0A7F2C-80B9-E65B-ADDF-B9676C4E19AC}"/>
              </a:ext>
            </a:extLst>
          </p:cNvPr>
          <p:cNvSpPr txBox="1"/>
          <p:nvPr/>
        </p:nvSpPr>
        <p:spPr>
          <a:xfrm>
            <a:off x="4021598" y="398498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D85BDC-EB98-F271-BA94-1D41E8C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8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3E1897-2841-E851-1EEA-B091B98B0D97}"/>
              </a:ext>
            </a:extLst>
          </p:cNvPr>
          <p:cNvSpPr txBox="1"/>
          <p:nvPr/>
        </p:nvSpPr>
        <p:spPr>
          <a:xfrm>
            <a:off x="921661" y="3045972"/>
            <a:ext cx="207587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44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B7CDD-92D4-B503-D7E2-C3FB1994F322}"/>
              </a:ext>
            </a:extLst>
          </p:cNvPr>
          <p:cNvSpPr txBox="1"/>
          <p:nvPr/>
        </p:nvSpPr>
        <p:spPr>
          <a:xfrm>
            <a:off x="8113979" y="3055756"/>
            <a:ext cx="384214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DA21D-F78D-5D3D-E2F7-C0CB22813565}"/>
              </a:ext>
            </a:extLst>
          </p:cNvPr>
          <p:cNvSpPr txBox="1"/>
          <p:nvPr/>
        </p:nvSpPr>
        <p:spPr>
          <a:xfrm>
            <a:off x="3259006" y="1359447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6DA8F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AAD992-E2CC-72F3-6367-94746C02CC34}"/>
              </a:ext>
            </a:extLst>
          </p:cNvPr>
          <p:cNvSpPr txBox="1"/>
          <p:nvPr/>
        </p:nvSpPr>
        <p:spPr>
          <a:xfrm>
            <a:off x="237512" y="3928711"/>
            <a:ext cx="353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</a:t>
            </a:r>
            <a:endParaRPr lang="en-US" altLang="ko-KR" sz="1600" kern="0" dirty="0">
              <a:solidFill>
                <a:srgbClr val="000000"/>
              </a:solidFill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4ABD8E-18D4-1534-786C-8E29E0B24807}"/>
              </a:ext>
            </a:extLst>
          </p:cNvPr>
          <p:cNvSpPr txBox="1"/>
          <p:nvPr/>
        </p:nvSpPr>
        <p:spPr>
          <a:xfrm>
            <a:off x="8512480" y="3928711"/>
            <a:ext cx="304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4232FC-7BC9-1272-3E4B-F93637C3E891}"/>
              </a:ext>
            </a:extLst>
          </p:cNvPr>
          <p:cNvSpPr txBox="1"/>
          <p:nvPr/>
        </p:nvSpPr>
        <p:spPr>
          <a:xfrm>
            <a:off x="4470231" y="3962818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영상과 목소리로 대응하는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1C7180E-67EF-ED59-AB6F-BB660B21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896F5511-03BD-017E-81F6-7F6D228F8563}"/>
              </a:ext>
            </a:extLst>
          </p:cNvPr>
          <p:cNvSpPr/>
          <p:nvPr/>
        </p:nvSpPr>
        <p:spPr>
          <a:xfrm>
            <a:off x="2997534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32F9C0E0-EFC5-7AA0-AE05-44854DDD8278}"/>
              </a:ext>
            </a:extLst>
          </p:cNvPr>
          <p:cNvSpPr/>
          <p:nvPr/>
        </p:nvSpPr>
        <p:spPr>
          <a:xfrm>
            <a:off x="8023375" y="3214127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7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2273</Words>
  <Application>Microsoft Office PowerPoint</Application>
  <PresentationFormat>와이드스크린</PresentationFormat>
  <Paragraphs>803</Paragraphs>
  <Slides>45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HY견고딕</vt:lpstr>
      <vt:lpstr>Söhne</vt:lpstr>
      <vt:lpstr>Tmon몬소리 Black</vt:lpstr>
      <vt:lpstr>맑은 고딕</vt:lpstr>
      <vt:lpstr>바탕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MINGYU</dc:creator>
  <cp:lastModifiedBy>HWANG MINGYU</cp:lastModifiedBy>
  <cp:revision>19</cp:revision>
  <dcterms:created xsi:type="dcterms:W3CDTF">2023-05-25T06:32:29Z</dcterms:created>
  <dcterms:modified xsi:type="dcterms:W3CDTF">2023-05-26T02:44:57Z</dcterms:modified>
</cp:coreProperties>
</file>